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74" r:id="rId2"/>
    <p:sldId id="275" r:id="rId3"/>
    <p:sldId id="276" r:id="rId4"/>
    <p:sldId id="277" r:id="rId5"/>
    <p:sldId id="278" r:id="rId6"/>
    <p:sldId id="291" r:id="rId7"/>
    <p:sldId id="292" r:id="rId8"/>
    <p:sldId id="279" r:id="rId9"/>
    <p:sldId id="280" r:id="rId10"/>
    <p:sldId id="281" r:id="rId11"/>
    <p:sldId id="269" r:id="rId12"/>
    <p:sldId id="270" r:id="rId13"/>
    <p:sldId id="271" r:id="rId14"/>
    <p:sldId id="272" r:id="rId15"/>
    <p:sldId id="256" r:id="rId16"/>
    <p:sldId id="257" r:id="rId17"/>
    <p:sldId id="258" r:id="rId18"/>
    <p:sldId id="259" r:id="rId19"/>
    <p:sldId id="260" r:id="rId20"/>
    <p:sldId id="262" r:id="rId21"/>
    <p:sldId id="263" r:id="rId22"/>
    <p:sldId id="261" r:id="rId23"/>
    <p:sldId id="264" r:id="rId24"/>
    <p:sldId id="265" r:id="rId25"/>
    <p:sldId id="282" r:id="rId26"/>
    <p:sldId id="283" r:id="rId27"/>
    <p:sldId id="284" r:id="rId28"/>
    <p:sldId id="285" r:id="rId29"/>
    <p:sldId id="286" r:id="rId30"/>
    <p:sldId id="287" r:id="rId31"/>
    <p:sldId id="288" r:id="rId32"/>
    <p:sldId id="289" r:id="rId33"/>
    <p:sldId id="290" r:id="rId3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051BC322-8B60-4C98-88E2-55A4DD1865BC}">
          <p14:sldIdLst>
            <p14:sldId id="274"/>
            <p14:sldId id="275"/>
            <p14:sldId id="276"/>
            <p14:sldId id="277"/>
            <p14:sldId id="278"/>
            <p14:sldId id="291"/>
            <p14:sldId id="292"/>
            <p14:sldId id="279"/>
            <p14:sldId id="280"/>
            <p14:sldId id="281"/>
            <p14:sldId id="269"/>
            <p14:sldId id="270"/>
            <p14:sldId id="271"/>
            <p14:sldId id="272"/>
            <p14:sldId id="256"/>
          </p14:sldIdLst>
        </p14:section>
        <p14:section name="Раздел без заголовка" id="{0F29A61C-5F5B-4B88-B1ED-D29780898733}">
          <p14:sldIdLst>
            <p14:sldId id="257"/>
            <p14:sldId id="258"/>
            <p14:sldId id="259"/>
            <p14:sldId id="260"/>
            <p14:sldId id="262"/>
            <p14:sldId id="263"/>
            <p14:sldId id="261"/>
            <p14:sldId id="264"/>
            <p14:sldId id="265"/>
            <p14:sldId id="282"/>
            <p14:sldId id="283"/>
            <p14:sldId id="284"/>
            <p14:sldId id="285"/>
            <p14:sldId id="286"/>
            <p14:sldId id="287"/>
            <p14:sldId id="288"/>
            <p14:sldId id="289"/>
            <p14:sldId id="290"/>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671" autoAdjust="0"/>
  </p:normalViewPr>
  <p:slideViewPr>
    <p:cSldViewPr>
      <p:cViewPr varScale="1">
        <p:scale>
          <a:sx n="91" d="100"/>
          <a:sy n="91" d="100"/>
        </p:scale>
        <p:origin x="84" y="3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42C0508-4848-4C9F-AC39-8CC203BDD0C8}" type="doc">
      <dgm:prSet loTypeId="urn:microsoft.com/office/officeart/2005/8/layout/default#1" loCatId="list" qsTypeId="urn:microsoft.com/office/officeart/2005/8/quickstyle/simple3" qsCatId="simple" csTypeId="urn:microsoft.com/office/officeart/2005/8/colors/colorful5" csCatId="colorful" phldr="1"/>
      <dgm:spPr/>
      <dgm:t>
        <a:bodyPr/>
        <a:lstStyle/>
        <a:p>
          <a:endParaRPr lang="ru-RU"/>
        </a:p>
      </dgm:t>
    </dgm:pt>
    <dgm:pt modelId="{2DB52081-5CB7-43CD-81FB-403E24E358F8}">
      <dgm:prSet custT="1"/>
      <dgm:spPr>
        <a:solidFill>
          <a:srgbClr val="FFC000"/>
        </a:solidFill>
      </dgm:spPr>
      <dgm:t>
        <a:bodyPr/>
        <a:lstStyle/>
        <a:p>
          <a:pPr rtl="0"/>
          <a:r>
            <a:rPr lang="ru-RU" sz="1400" b="1" i="1" dirty="0" smtClean="0"/>
            <a:t>1. Усиление стропильных ног подмогой</a:t>
          </a:r>
          <a:endParaRPr lang="ru-RU" sz="1400" dirty="0"/>
        </a:p>
      </dgm:t>
    </dgm:pt>
    <dgm:pt modelId="{26C04460-0C6F-4E7F-91DB-903283C34D69}" type="parTrans" cxnId="{B4C097EE-FB99-4D90-845C-BB926C9D786A}">
      <dgm:prSet/>
      <dgm:spPr/>
      <dgm:t>
        <a:bodyPr/>
        <a:lstStyle/>
        <a:p>
          <a:endParaRPr lang="ru-RU"/>
        </a:p>
      </dgm:t>
    </dgm:pt>
    <dgm:pt modelId="{07118D02-4249-4529-8957-41FE9C01C981}" type="sibTrans" cxnId="{B4C097EE-FB99-4D90-845C-BB926C9D786A}">
      <dgm:prSet/>
      <dgm:spPr/>
      <dgm:t>
        <a:bodyPr/>
        <a:lstStyle/>
        <a:p>
          <a:endParaRPr lang="ru-RU"/>
        </a:p>
      </dgm:t>
    </dgm:pt>
    <dgm:pt modelId="{61D750BB-CD24-4958-A283-D176C12B4B03}">
      <dgm:prSet custT="1"/>
      <dgm:spPr>
        <a:solidFill>
          <a:srgbClr val="00B050"/>
        </a:solidFill>
      </dgm:spPr>
      <dgm:t>
        <a:bodyPr/>
        <a:lstStyle/>
        <a:p>
          <a:pPr rtl="0"/>
          <a:r>
            <a:rPr lang="ru-RU" sz="1400" b="1" i="1" dirty="0" smtClean="0"/>
            <a:t>2. Усиление опорного узла путем увеличения ширины стропила</a:t>
          </a:r>
          <a:endParaRPr lang="ru-RU" sz="1400" dirty="0"/>
        </a:p>
      </dgm:t>
    </dgm:pt>
    <dgm:pt modelId="{412E469A-C9A9-496D-B94A-9849A70CA9A0}" type="parTrans" cxnId="{877C4707-1C05-4114-8E9C-E998DCB0E321}">
      <dgm:prSet/>
      <dgm:spPr/>
      <dgm:t>
        <a:bodyPr/>
        <a:lstStyle/>
        <a:p>
          <a:endParaRPr lang="ru-RU"/>
        </a:p>
      </dgm:t>
    </dgm:pt>
    <dgm:pt modelId="{3ECD5A2B-2F4D-4C1B-8183-D595AB13A85E}" type="sibTrans" cxnId="{877C4707-1C05-4114-8E9C-E998DCB0E321}">
      <dgm:prSet/>
      <dgm:spPr/>
      <dgm:t>
        <a:bodyPr/>
        <a:lstStyle/>
        <a:p>
          <a:endParaRPr lang="ru-RU"/>
        </a:p>
      </dgm:t>
    </dgm:pt>
    <dgm:pt modelId="{C0C499CF-28B5-45AB-9D5B-AF4E5C88E852}">
      <dgm:prSet custT="1"/>
      <dgm:spPr>
        <a:solidFill>
          <a:srgbClr val="00B0F0"/>
        </a:solidFill>
      </dgm:spPr>
      <dgm:t>
        <a:bodyPr/>
        <a:lstStyle/>
        <a:p>
          <a:pPr rtl="0"/>
          <a:r>
            <a:rPr lang="ru-RU" sz="1400" b="1" i="1" dirty="0" smtClean="0"/>
            <a:t>3. Усиление стропил устройством дощато-гвоздевой фермы</a:t>
          </a:r>
          <a:endParaRPr lang="ru-RU" sz="1400" dirty="0"/>
        </a:p>
      </dgm:t>
    </dgm:pt>
    <dgm:pt modelId="{15F0A2B3-7275-4111-935B-A14B6789663A}" type="parTrans" cxnId="{138BD31C-C2C3-4BEB-8AF4-C20629593570}">
      <dgm:prSet/>
      <dgm:spPr/>
      <dgm:t>
        <a:bodyPr/>
        <a:lstStyle/>
        <a:p>
          <a:endParaRPr lang="ru-RU"/>
        </a:p>
      </dgm:t>
    </dgm:pt>
    <dgm:pt modelId="{0F3B5D73-2E11-4B5A-BE19-5A8020DDC065}" type="sibTrans" cxnId="{138BD31C-C2C3-4BEB-8AF4-C20629593570}">
      <dgm:prSet/>
      <dgm:spPr/>
      <dgm:t>
        <a:bodyPr/>
        <a:lstStyle/>
        <a:p>
          <a:endParaRPr lang="ru-RU"/>
        </a:p>
      </dgm:t>
    </dgm:pt>
    <dgm:pt modelId="{9A6A37BA-93CB-4109-B993-F9AD016C96E5}">
      <dgm:prSet custT="1"/>
      <dgm:spPr>
        <a:solidFill>
          <a:schemeClr val="bg2">
            <a:lumMod val="75000"/>
          </a:schemeClr>
        </a:solidFill>
      </dgm:spPr>
      <dgm:t>
        <a:bodyPr/>
        <a:lstStyle/>
        <a:p>
          <a:pPr rtl="0"/>
          <a:r>
            <a:rPr lang="ru-RU" sz="1400" b="1" i="1" dirty="0" smtClean="0"/>
            <a:t>4. Усиление низа стропильной ноги установкой дополнительных подкосов</a:t>
          </a:r>
          <a:endParaRPr lang="ru-RU" sz="1400" dirty="0"/>
        </a:p>
      </dgm:t>
    </dgm:pt>
    <dgm:pt modelId="{553E6461-91B7-46A8-9D83-BE01F93A9E9A}" type="parTrans" cxnId="{C7606016-8D1F-420B-894D-A65C3E7CF4A6}">
      <dgm:prSet/>
      <dgm:spPr/>
      <dgm:t>
        <a:bodyPr/>
        <a:lstStyle/>
        <a:p>
          <a:endParaRPr lang="ru-RU"/>
        </a:p>
      </dgm:t>
    </dgm:pt>
    <dgm:pt modelId="{5C187A81-A783-4634-A56B-925879489D21}" type="sibTrans" cxnId="{C7606016-8D1F-420B-894D-A65C3E7CF4A6}">
      <dgm:prSet/>
      <dgm:spPr/>
      <dgm:t>
        <a:bodyPr/>
        <a:lstStyle/>
        <a:p>
          <a:endParaRPr lang="ru-RU"/>
        </a:p>
      </dgm:t>
    </dgm:pt>
    <dgm:pt modelId="{EF2590D7-E63D-40D5-ADB6-A5068DFA54ED}">
      <dgm:prSet custT="1"/>
      <dgm:spPr>
        <a:solidFill>
          <a:schemeClr val="accent6"/>
        </a:solidFill>
      </dgm:spPr>
      <dgm:t>
        <a:bodyPr/>
        <a:lstStyle/>
        <a:p>
          <a:pPr rtl="0"/>
          <a:r>
            <a:rPr lang="ru-RU" sz="1400" b="1" i="1" dirty="0" smtClean="0"/>
            <a:t>5. Ремонт узла </a:t>
          </a:r>
          <a:r>
            <a:rPr lang="ru-RU" sz="1400" b="1" i="1" dirty="0" err="1" smtClean="0"/>
            <a:t>опирания</a:t>
          </a:r>
          <a:r>
            <a:rPr lang="ru-RU" sz="1400" b="1" i="1" dirty="0" smtClean="0"/>
            <a:t> стропил на мауэрлат накладками и протезами</a:t>
          </a:r>
          <a:endParaRPr lang="ru-RU" sz="1400" dirty="0"/>
        </a:p>
      </dgm:t>
    </dgm:pt>
    <dgm:pt modelId="{97DE1D2B-524F-4D66-9866-14F0C52D8099}" type="parTrans" cxnId="{D0D1CB64-F238-426B-8A64-F96AFFE25A0A}">
      <dgm:prSet/>
      <dgm:spPr/>
      <dgm:t>
        <a:bodyPr/>
        <a:lstStyle/>
        <a:p>
          <a:endParaRPr lang="ru-RU"/>
        </a:p>
      </dgm:t>
    </dgm:pt>
    <dgm:pt modelId="{FA476BBF-A5C3-40B2-9A2C-AA5BEE6079F3}" type="sibTrans" cxnId="{D0D1CB64-F238-426B-8A64-F96AFFE25A0A}">
      <dgm:prSet/>
      <dgm:spPr/>
      <dgm:t>
        <a:bodyPr/>
        <a:lstStyle/>
        <a:p>
          <a:endParaRPr lang="ru-RU"/>
        </a:p>
      </dgm:t>
    </dgm:pt>
    <dgm:pt modelId="{FBF316C2-10F2-4DD9-AF5F-B232C2187A41}">
      <dgm:prSet custT="1"/>
      <dgm:spPr>
        <a:solidFill>
          <a:schemeClr val="accent2">
            <a:lumMod val="60000"/>
            <a:lumOff val="40000"/>
          </a:schemeClr>
        </a:solidFill>
      </dgm:spPr>
      <dgm:t>
        <a:bodyPr/>
        <a:lstStyle/>
        <a:p>
          <a:pPr rtl="0"/>
          <a:r>
            <a:rPr lang="ru-RU" sz="1400" b="1" i="1" dirty="0" smtClean="0"/>
            <a:t>6. Ремонт узла </a:t>
          </a:r>
          <a:r>
            <a:rPr lang="ru-RU" sz="1400" b="1" i="1" dirty="0" err="1" smtClean="0"/>
            <a:t>опирания</a:t>
          </a:r>
          <a:r>
            <a:rPr lang="ru-RU" sz="1400" b="1" i="1" dirty="0" smtClean="0"/>
            <a:t> стропил при повреждении мауэрлата</a:t>
          </a:r>
          <a:endParaRPr lang="ru-RU" sz="1400" dirty="0"/>
        </a:p>
      </dgm:t>
    </dgm:pt>
    <dgm:pt modelId="{5E8A5BD6-6DAE-4E5A-8FDA-2D2732194FCF}" type="parTrans" cxnId="{59EF64F1-5962-4657-A052-B276379BC47F}">
      <dgm:prSet/>
      <dgm:spPr/>
      <dgm:t>
        <a:bodyPr/>
        <a:lstStyle/>
        <a:p>
          <a:endParaRPr lang="ru-RU"/>
        </a:p>
      </dgm:t>
    </dgm:pt>
    <dgm:pt modelId="{B2AE3FE0-4C2C-4439-A6D9-02FB2D9E7DD7}" type="sibTrans" cxnId="{59EF64F1-5962-4657-A052-B276379BC47F}">
      <dgm:prSet/>
      <dgm:spPr/>
      <dgm:t>
        <a:bodyPr/>
        <a:lstStyle/>
        <a:p>
          <a:endParaRPr lang="ru-RU"/>
        </a:p>
      </dgm:t>
    </dgm:pt>
    <dgm:pt modelId="{788BF3FF-F2E0-4187-907C-DA5E012EC320}">
      <dgm:prSet custT="1"/>
      <dgm:spPr>
        <a:solidFill>
          <a:schemeClr val="accent4">
            <a:lumMod val="60000"/>
            <a:lumOff val="40000"/>
          </a:schemeClr>
        </a:solidFill>
      </dgm:spPr>
      <dgm:t>
        <a:bodyPr/>
        <a:lstStyle/>
        <a:p>
          <a:pPr rtl="0"/>
          <a:r>
            <a:rPr lang="ru-RU" sz="1400" b="1" i="1" dirty="0" smtClean="0"/>
            <a:t>7. Устройство нормального процесса воздухообмена в чердачной крыше</a:t>
          </a:r>
          <a:endParaRPr lang="ru-RU" sz="1400" dirty="0"/>
        </a:p>
      </dgm:t>
    </dgm:pt>
    <dgm:pt modelId="{ADD713D8-7C91-434F-B923-E668E55AA574}" type="sibTrans" cxnId="{F8259E67-CA99-4D12-997B-12C77C413A91}">
      <dgm:prSet/>
      <dgm:spPr/>
      <dgm:t>
        <a:bodyPr/>
        <a:lstStyle/>
        <a:p>
          <a:endParaRPr lang="ru-RU"/>
        </a:p>
      </dgm:t>
    </dgm:pt>
    <dgm:pt modelId="{46B04BDD-E096-4DBD-ABCF-05BECF7C1F73}" type="parTrans" cxnId="{F8259E67-CA99-4D12-997B-12C77C413A91}">
      <dgm:prSet/>
      <dgm:spPr/>
      <dgm:t>
        <a:bodyPr/>
        <a:lstStyle/>
        <a:p>
          <a:endParaRPr lang="ru-RU"/>
        </a:p>
      </dgm:t>
    </dgm:pt>
    <dgm:pt modelId="{6D516084-F2B4-4107-A7DB-5BAECFA9ECC9}" type="pres">
      <dgm:prSet presAssocID="{F42C0508-4848-4C9F-AC39-8CC203BDD0C8}" presName="diagram" presStyleCnt="0">
        <dgm:presLayoutVars>
          <dgm:dir/>
          <dgm:resizeHandles val="exact"/>
        </dgm:presLayoutVars>
      </dgm:prSet>
      <dgm:spPr/>
      <dgm:t>
        <a:bodyPr/>
        <a:lstStyle/>
        <a:p>
          <a:endParaRPr lang="ru-RU"/>
        </a:p>
      </dgm:t>
    </dgm:pt>
    <dgm:pt modelId="{2A5ECD3E-7503-4D83-9980-9306DEE9BF44}" type="pres">
      <dgm:prSet presAssocID="{2DB52081-5CB7-43CD-81FB-403E24E358F8}" presName="node" presStyleLbl="node1" presStyleIdx="0" presStyleCnt="7">
        <dgm:presLayoutVars>
          <dgm:bulletEnabled val="1"/>
        </dgm:presLayoutVars>
      </dgm:prSet>
      <dgm:spPr/>
      <dgm:t>
        <a:bodyPr/>
        <a:lstStyle/>
        <a:p>
          <a:endParaRPr lang="ru-RU"/>
        </a:p>
      </dgm:t>
    </dgm:pt>
    <dgm:pt modelId="{52EF4839-A8FF-4525-AD17-5432B86D155F}" type="pres">
      <dgm:prSet presAssocID="{07118D02-4249-4529-8957-41FE9C01C981}" presName="sibTrans" presStyleCnt="0"/>
      <dgm:spPr/>
    </dgm:pt>
    <dgm:pt modelId="{53244DD0-530E-49D2-8D2C-C0F34419E588}" type="pres">
      <dgm:prSet presAssocID="{61D750BB-CD24-4958-A283-D176C12B4B03}" presName="node" presStyleLbl="node1" presStyleIdx="1" presStyleCnt="7">
        <dgm:presLayoutVars>
          <dgm:bulletEnabled val="1"/>
        </dgm:presLayoutVars>
      </dgm:prSet>
      <dgm:spPr/>
      <dgm:t>
        <a:bodyPr/>
        <a:lstStyle/>
        <a:p>
          <a:endParaRPr lang="ru-RU"/>
        </a:p>
      </dgm:t>
    </dgm:pt>
    <dgm:pt modelId="{6906DEB1-576A-4EA5-96D9-E8FCBEBC6748}" type="pres">
      <dgm:prSet presAssocID="{3ECD5A2B-2F4D-4C1B-8183-D595AB13A85E}" presName="sibTrans" presStyleCnt="0"/>
      <dgm:spPr/>
    </dgm:pt>
    <dgm:pt modelId="{8C96619B-6844-49F7-9CE6-2D9B315C432D}" type="pres">
      <dgm:prSet presAssocID="{C0C499CF-28B5-45AB-9D5B-AF4E5C88E852}" presName="node" presStyleLbl="node1" presStyleIdx="2" presStyleCnt="7">
        <dgm:presLayoutVars>
          <dgm:bulletEnabled val="1"/>
        </dgm:presLayoutVars>
      </dgm:prSet>
      <dgm:spPr/>
      <dgm:t>
        <a:bodyPr/>
        <a:lstStyle/>
        <a:p>
          <a:endParaRPr lang="ru-RU"/>
        </a:p>
      </dgm:t>
    </dgm:pt>
    <dgm:pt modelId="{2B0813A7-B4D5-47FE-80C2-8A99E13DDD00}" type="pres">
      <dgm:prSet presAssocID="{0F3B5D73-2E11-4B5A-BE19-5A8020DDC065}" presName="sibTrans" presStyleCnt="0"/>
      <dgm:spPr/>
    </dgm:pt>
    <dgm:pt modelId="{50723D3D-7C9B-4E1D-BB70-E59108C8156A}" type="pres">
      <dgm:prSet presAssocID="{9A6A37BA-93CB-4109-B993-F9AD016C96E5}" presName="node" presStyleLbl="node1" presStyleIdx="3" presStyleCnt="7">
        <dgm:presLayoutVars>
          <dgm:bulletEnabled val="1"/>
        </dgm:presLayoutVars>
      </dgm:prSet>
      <dgm:spPr/>
      <dgm:t>
        <a:bodyPr/>
        <a:lstStyle/>
        <a:p>
          <a:endParaRPr lang="ru-RU"/>
        </a:p>
      </dgm:t>
    </dgm:pt>
    <dgm:pt modelId="{600FD70B-3E56-498D-8ABF-BD2C74E2DD7D}" type="pres">
      <dgm:prSet presAssocID="{5C187A81-A783-4634-A56B-925879489D21}" presName="sibTrans" presStyleCnt="0"/>
      <dgm:spPr/>
    </dgm:pt>
    <dgm:pt modelId="{0991A855-51F4-4AEA-8DE3-E99525E780D5}" type="pres">
      <dgm:prSet presAssocID="{EF2590D7-E63D-40D5-ADB6-A5068DFA54ED}" presName="node" presStyleLbl="node1" presStyleIdx="4" presStyleCnt="7">
        <dgm:presLayoutVars>
          <dgm:bulletEnabled val="1"/>
        </dgm:presLayoutVars>
      </dgm:prSet>
      <dgm:spPr/>
      <dgm:t>
        <a:bodyPr/>
        <a:lstStyle/>
        <a:p>
          <a:endParaRPr lang="ru-RU"/>
        </a:p>
      </dgm:t>
    </dgm:pt>
    <dgm:pt modelId="{BC2F4B44-0387-4B64-884E-CFD64925DB9D}" type="pres">
      <dgm:prSet presAssocID="{FA476BBF-A5C3-40B2-9A2C-AA5BEE6079F3}" presName="sibTrans" presStyleCnt="0"/>
      <dgm:spPr/>
    </dgm:pt>
    <dgm:pt modelId="{AA555E61-5724-497A-BBCE-801C450BF633}" type="pres">
      <dgm:prSet presAssocID="{FBF316C2-10F2-4DD9-AF5F-B232C2187A41}" presName="node" presStyleLbl="node1" presStyleIdx="5" presStyleCnt="7">
        <dgm:presLayoutVars>
          <dgm:bulletEnabled val="1"/>
        </dgm:presLayoutVars>
      </dgm:prSet>
      <dgm:spPr/>
      <dgm:t>
        <a:bodyPr/>
        <a:lstStyle/>
        <a:p>
          <a:endParaRPr lang="ru-RU"/>
        </a:p>
      </dgm:t>
    </dgm:pt>
    <dgm:pt modelId="{A10D6413-633C-4A28-8EC4-D463CE4477F4}" type="pres">
      <dgm:prSet presAssocID="{B2AE3FE0-4C2C-4439-A6D9-02FB2D9E7DD7}" presName="sibTrans" presStyleCnt="0"/>
      <dgm:spPr/>
    </dgm:pt>
    <dgm:pt modelId="{4B9F5169-8A9E-419B-84B9-83CA61B1EAA6}" type="pres">
      <dgm:prSet presAssocID="{788BF3FF-F2E0-4187-907C-DA5E012EC320}" presName="node" presStyleLbl="node1" presStyleIdx="6" presStyleCnt="7" custLinFactNeighborX="153" custLinFactNeighborY="-1337">
        <dgm:presLayoutVars>
          <dgm:bulletEnabled val="1"/>
        </dgm:presLayoutVars>
      </dgm:prSet>
      <dgm:spPr/>
      <dgm:t>
        <a:bodyPr/>
        <a:lstStyle/>
        <a:p>
          <a:endParaRPr lang="ru-RU"/>
        </a:p>
      </dgm:t>
    </dgm:pt>
  </dgm:ptLst>
  <dgm:cxnLst>
    <dgm:cxn modelId="{19E9F96F-22CB-4DD4-84CE-69C8D4BA91BE}" type="presOf" srcId="{FBF316C2-10F2-4DD9-AF5F-B232C2187A41}" destId="{AA555E61-5724-497A-BBCE-801C450BF633}" srcOrd="0" destOrd="0" presId="urn:microsoft.com/office/officeart/2005/8/layout/default#1"/>
    <dgm:cxn modelId="{5D489090-A327-4B12-A870-288647BDC8AA}" type="presOf" srcId="{2DB52081-5CB7-43CD-81FB-403E24E358F8}" destId="{2A5ECD3E-7503-4D83-9980-9306DEE9BF44}" srcOrd="0" destOrd="0" presId="urn:microsoft.com/office/officeart/2005/8/layout/default#1"/>
    <dgm:cxn modelId="{F9FF640E-ACBB-4BB4-9451-AFF6E8268E6E}" type="presOf" srcId="{F42C0508-4848-4C9F-AC39-8CC203BDD0C8}" destId="{6D516084-F2B4-4107-A7DB-5BAECFA9ECC9}" srcOrd="0" destOrd="0" presId="urn:microsoft.com/office/officeart/2005/8/layout/default#1"/>
    <dgm:cxn modelId="{E5073CD1-F6DB-49A6-90AF-51E92766D6BF}" type="presOf" srcId="{788BF3FF-F2E0-4187-907C-DA5E012EC320}" destId="{4B9F5169-8A9E-419B-84B9-83CA61B1EAA6}" srcOrd="0" destOrd="0" presId="urn:microsoft.com/office/officeart/2005/8/layout/default#1"/>
    <dgm:cxn modelId="{89FC4743-F8EF-45D1-B615-57E241FFA7AB}" type="presOf" srcId="{9A6A37BA-93CB-4109-B993-F9AD016C96E5}" destId="{50723D3D-7C9B-4E1D-BB70-E59108C8156A}" srcOrd="0" destOrd="0" presId="urn:microsoft.com/office/officeart/2005/8/layout/default#1"/>
    <dgm:cxn modelId="{138BD31C-C2C3-4BEB-8AF4-C20629593570}" srcId="{F42C0508-4848-4C9F-AC39-8CC203BDD0C8}" destId="{C0C499CF-28B5-45AB-9D5B-AF4E5C88E852}" srcOrd="2" destOrd="0" parTransId="{15F0A2B3-7275-4111-935B-A14B6789663A}" sibTransId="{0F3B5D73-2E11-4B5A-BE19-5A8020DDC065}"/>
    <dgm:cxn modelId="{877C4707-1C05-4114-8E9C-E998DCB0E321}" srcId="{F42C0508-4848-4C9F-AC39-8CC203BDD0C8}" destId="{61D750BB-CD24-4958-A283-D176C12B4B03}" srcOrd="1" destOrd="0" parTransId="{412E469A-C9A9-496D-B94A-9849A70CA9A0}" sibTransId="{3ECD5A2B-2F4D-4C1B-8183-D595AB13A85E}"/>
    <dgm:cxn modelId="{F8259E67-CA99-4D12-997B-12C77C413A91}" srcId="{F42C0508-4848-4C9F-AC39-8CC203BDD0C8}" destId="{788BF3FF-F2E0-4187-907C-DA5E012EC320}" srcOrd="6" destOrd="0" parTransId="{46B04BDD-E096-4DBD-ABCF-05BECF7C1F73}" sibTransId="{ADD713D8-7C91-434F-B923-E668E55AA574}"/>
    <dgm:cxn modelId="{D0D1CB64-F238-426B-8A64-F96AFFE25A0A}" srcId="{F42C0508-4848-4C9F-AC39-8CC203BDD0C8}" destId="{EF2590D7-E63D-40D5-ADB6-A5068DFA54ED}" srcOrd="4" destOrd="0" parTransId="{97DE1D2B-524F-4D66-9866-14F0C52D8099}" sibTransId="{FA476BBF-A5C3-40B2-9A2C-AA5BEE6079F3}"/>
    <dgm:cxn modelId="{59EF64F1-5962-4657-A052-B276379BC47F}" srcId="{F42C0508-4848-4C9F-AC39-8CC203BDD0C8}" destId="{FBF316C2-10F2-4DD9-AF5F-B232C2187A41}" srcOrd="5" destOrd="0" parTransId="{5E8A5BD6-6DAE-4E5A-8FDA-2D2732194FCF}" sibTransId="{B2AE3FE0-4C2C-4439-A6D9-02FB2D9E7DD7}"/>
    <dgm:cxn modelId="{D2417F9A-1479-4AFF-A892-6E62DC0B3754}" type="presOf" srcId="{C0C499CF-28B5-45AB-9D5B-AF4E5C88E852}" destId="{8C96619B-6844-49F7-9CE6-2D9B315C432D}" srcOrd="0" destOrd="0" presId="urn:microsoft.com/office/officeart/2005/8/layout/default#1"/>
    <dgm:cxn modelId="{B4C097EE-FB99-4D90-845C-BB926C9D786A}" srcId="{F42C0508-4848-4C9F-AC39-8CC203BDD0C8}" destId="{2DB52081-5CB7-43CD-81FB-403E24E358F8}" srcOrd="0" destOrd="0" parTransId="{26C04460-0C6F-4E7F-91DB-903283C34D69}" sibTransId="{07118D02-4249-4529-8957-41FE9C01C981}"/>
    <dgm:cxn modelId="{62D02A21-26D7-4C48-BC23-6C94604ABF39}" type="presOf" srcId="{EF2590D7-E63D-40D5-ADB6-A5068DFA54ED}" destId="{0991A855-51F4-4AEA-8DE3-E99525E780D5}" srcOrd="0" destOrd="0" presId="urn:microsoft.com/office/officeart/2005/8/layout/default#1"/>
    <dgm:cxn modelId="{C7606016-8D1F-420B-894D-A65C3E7CF4A6}" srcId="{F42C0508-4848-4C9F-AC39-8CC203BDD0C8}" destId="{9A6A37BA-93CB-4109-B993-F9AD016C96E5}" srcOrd="3" destOrd="0" parTransId="{553E6461-91B7-46A8-9D83-BE01F93A9E9A}" sibTransId="{5C187A81-A783-4634-A56B-925879489D21}"/>
    <dgm:cxn modelId="{6E0E0F79-AFB4-45D1-B753-2FB03C78A03A}" type="presOf" srcId="{61D750BB-CD24-4958-A283-D176C12B4B03}" destId="{53244DD0-530E-49D2-8D2C-C0F34419E588}" srcOrd="0" destOrd="0" presId="urn:microsoft.com/office/officeart/2005/8/layout/default#1"/>
    <dgm:cxn modelId="{C3FB0B6A-A63A-40C3-B061-B6FDBDC186EC}" type="presParOf" srcId="{6D516084-F2B4-4107-A7DB-5BAECFA9ECC9}" destId="{2A5ECD3E-7503-4D83-9980-9306DEE9BF44}" srcOrd="0" destOrd="0" presId="urn:microsoft.com/office/officeart/2005/8/layout/default#1"/>
    <dgm:cxn modelId="{4507D3C9-BE77-404A-8EA6-6E1EEE0A2024}" type="presParOf" srcId="{6D516084-F2B4-4107-A7DB-5BAECFA9ECC9}" destId="{52EF4839-A8FF-4525-AD17-5432B86D155F}" srcOrd="1" destOrd="0" presId="urn:microsoft.com/office/officeart/2005/8/layout/default#1"/>
    <dgm:cxn modelId="{48C8D41E-80A0-4C71-9644-9FE31ED16E77}" type="presParOf" srcId="{6D516084-F2B4-4107-A7DB-5BAECFA9ECC9}" destId="{53244DD0-530E-49D2-8D2C-C0F34419E588}" srcOrd="2" destOrd="0" presId="urn:microsoft.com/office/officeart/2005/8/layout/default#1"/>
    <dgm:cxn modelId="{0FD88C40-3D4D-4062-8BCF-8865B94D17BF}" type="presParOf" srcId="{6D516084-F2B4-4107-A7DB-5BAECFA9ECC9}" destId="{6906DEB1-576A-4EA5-96D9-E8FCBEBC6748}" srcOrd="3" destOrd="0" presId="urn:microsoft.com/office/officeart/2005/8/layout/default#1"/>
    <dgm:cxn modelId="{BB557401-DD10-42A4-A4F2-B90351B5176A}" type="presParOf" srcId="{6D516084-F2B4-4107-A7DB-5BAECFA9ECC9}" destId="{8C96619B-6844-49F7-9CE6-2D9B315C432D}" srcOrd="4" destOrd="0" presId="urn:microsoft.com/office/officeart/2005/8/layout/default#1"/>
    <dgm:cxn modelId="{F825521C-E5FB-42B7-8D3F-44FB5333E79E}" type="presParOf" srcId="{6D516084-F2B4-4107-A7DB-5BAECFA9ECC9}" destId="{2B0813A7-B4D5-47FE-80C2-8A99E13DDD00}" srcOrd="5" destOrd="0" presId="urn:microsoft.com/office/officeart/2005/8/layout/default#1"/>
    <dgm:cxn modelId="{7CA8FFAC-0FB0-479F-A3B3-1278A31F3136}" type="presParOf" srcId="{6D516084-F2B4-4107-A7DB-5BAECFA9ECC9}" destId="{50723D3D-7C9B-4E1D-BB70-E59108C8156A}" srcOrd="6" destOrd="0" presId="urn:microsoft.com/office/officeart/2005/8/layout/default#1"/>
    <dgm:cxn modelId="{E84A8DB4-153A-4F25-848C-89C077D3229D}" type="presParOf" srcId="{6D516084-F2B4-4107-A7DB-5BAECFA9ECC9}" destId="{600FD70B-3E56-498D-8ABF-BD2C74E2DD7D}" srcOrd="7" destOrd="0" presId="urn:microsoft.com/office/officeart/2005/8/layout/default#1"/>
    <dgm:cxn modelId="{F1D54C4B-FB98-4F74-BB14-223ADB7D77D7}" type="presParOf" srcId="{6D516084-F2B4-4107-A7DB-5BAECFA9ECC9}" destId="{0991A855-51F4-4AEA-8DE3-E99525E780D5}" srcOrd="8" destOrd="0" presId="urn:microsoft.com/office/officeart/2005/8/layout/default#1"/>
    <dgm:cxn modelId="{6E26FE78-E722-4DCC-8649-2DE995B7CCA5}" type="presParOf" srcId="{6D516084-F2B4-4107-A7DB-5BAECFA9ECC9}" destId="{BC2F4B44-0387-4B64-884E-CFD64925DB9D}" srcOrd="9" destOrd="0" presId="urn:microsoft.com/office/officeart/2005/8/layout/default#1"/>
    <dgm:cxn modelId="{2D9A5F56-D703-47EA-BB4B-810D95282623}" type="presParOf" srcId="{6D516084-F2B4-4107-A7DB-5BAECFA9ECC9}" destId="{AA555E61-5724-497A-BBCE-801C450BF633}" srcOrd="10" destOrd="0" presId="urn:microsoft.com/office/officeart/2005/8/layout/default#1"/>
    <dgm:cxn modelId="{F929C3FF-5C08-4806-A526-895AC6429A6C}" type="presParOf" srcId="{6D516084-F2B4-4107-A7DB-5BAECFA9ECC9}" destId="{A10D6413-633C-4A28-8EC4-D463CE4477F4}" srcOrd="11" destOrd="0" presId="urn:microsoft.com/office/officeart/2005/8/layout/default#1"/>
    <dgm:cxn modelId="{1F5E2BBA-83DA-4346-B106-A7261D146643}" type="presParOf" srcId="{6D516084-F2B4-4107-A7DB-5BAECFA9ECC9}" destId="{4B9F5169-8A9E-419B-84B9-83CA61B1EAA6}" srcOrd="12" destOrd="0" presId="urn:microsoft.com/office/officeart/2005/8/layout/default#1"/>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5ECD3E-7503-4D83-9980-9306DEE9BF44}">
      <dsp:nvSpPr>
        <dsp:cNvPr id="0" name=""/>
        <dsp:cNvSpPr/>
      </dsp:nvSpPr>
      <dsp:spPr>
        <a:xfrm>
          <a:off x="555069" y="2852"/>
          <a:ext cx="1653331" cy="991998"/>
        </a:xfrm>
        <a:prstGeom prst="rect">
          <a:avLst/>
        </a:prstGeom>
        <a:solidFill>
          <a:srgbClr val="FFC000"/>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ru-RU" sz="1400" b="1" i="1" kern="1200" dirty="0" smtClean="0"/>
            <a:t>1. Усиление стропильных ног подмогой</a:t>
          </a:r>
          <a:endParaRPr lang="ru-RU" sz="1400" kern="1200" dirty="0"/>
        </a:p>
      </dsp:txBody>
      <dsp:txXfrm>
        <a:off x="555069" y="2852"/>
        <a:ext cx="1653331" cy="991998"/>
      </dsp:txXfrm>
    </dsp:sp>
    <dsp:sp modelId="{53244DD0-530E-49D2-8D2C-C0F34419E588}">
      <dsp:nvSpPr>
        <dsp:cNvPr id="0" name=""/>
        <dsp:cNvSpPr/>
      </dsp:nvSpPr>
      <dsp:spPr>
        <a:xfrm>
          <a:off x="2373734" y="2852"/>
          <a:ext cx="1653331" cy="991998"/>
        </a:xfrm>
        <a:prstGeom prst="rect">
          <a:avLst/>
        </a:prstGeom>
        <a:solidFill>
          <a:srgbClr val="00B050"/>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ru-RU" sz="1400" b="1" i="1" kern="1200" dirty="0" smtClean="0"/>
            <a:t>2. Усиление опорного узла путем увеличения ширины стропила</a:t>
          </a:r>
          <a:endParaRPr lang="ru-RU" sz="1400" kern="1200" dirty="0"/>
        </a:p>
      </dsp:txBody>
      <dsp:txXfrm>
        <a:off x="2373734" y="2852"/>
        <a:ext cx="1653331" cy="991998"/>
      </dsp:txXfrm>
    </dsp:sp>
    <dsp:sp modelId="{8C96619B-6844-49F7-9CE6-2D9B315C432D}">
      <dsp:nvSpPr>
        <dsp:cNvPr id="0" name=""/>
        <dsp:cNvSpPr/>
      </dsp:nvSpPr>
      <dsp:spPr>
        <a:xfrm>
          <a:off x="4192398" y="2852"/>
          <a:ext cx="1653331" cy="991998"/>
        </a:xfrm>
        <a:prstGeom prst="rect">
          <a:avLst/>
        </a:prstGeom>
        <a:solidFill>
          <a:srgbClr val="00B0F0"/>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ru-RU" sz="1400" b="1" i="1" kern="1200" dirty="0" smtClean="0"/>
            <a:t>3. Усиление стропил устройством дощато-гвоздевой фермы</a:t>
          </a:r>
          <a:endParaRPr lang="ru-RU" sz="1400" kern="1200" dirty="0"/>
        </a:p>
      </dsp:txBody>
      <dsp:txXfrm>
        <a:off x="4192398" y="2852"/>
        <a:ext cx="1653331" cy="991998"/>
      </dsp:txXfrm>
    </dsp:sp>
    <dsp:sp modelId="{50723D3D-7C9B-4E1D-BB70-E59108C8156A}">
      <dsp:nvSpPr>
        <dsp:cNvPr id="0" name=""/>
        <dsp:cNvSpPr/>
      </dsp:nvSpPr>
      <dsp:spPr>
        <a:xfrm>
          <a:off x="555069" y="1160184"/>
          <a:ext cx="1653331" cy="991998"/>
        </a:xfrm>
        <a:prstGeom prst="rect">
          <a:avLst/>
        </a:prstGeom>
        <a:solidFill>
          <a:schemeClr val="bg2">
            <a:lumMod val="75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ru-RU" sz="1400" b="1" i="1" kern="1200" dirty="0" smtClean="0"/>
            <a:t>4. Усиление низа стропильной ноги установкой дополнительных подкосов</a:t>
          </a:r>
          <a:endParaRPr lang="ru-RU" sz="1400" kern="1200" dirty="0"/>
        </a:p>
      </dsp:txBody>
      <dsp:txXfrm>
        <a:off x="555069" y="1160184"/>
        <a:ext cx="1653331" cy="991998"/>
      </dsp:txXfrm>
    </dsp:sp>
    <dsp:sp modelId="{0991A855-51F4-4AEA-8DE3-E99525E780D5}">
      <dsp:nvSpPr>
        <dsp:cNvPr id="0" name=""/>
        <dsp:cNvSpPr/>
      </dsp:nvSpPr>
      <dsp:spPr>
        <a:xfrm>
          <a:off x="2373734" y="1160184"/>
          <a:ext cx="1653331" cy="991998"/>
        </a:xfrm>
        <a:prstGeom prst="rect">
          <a:avLst/>
        </a:prstGeom>
        <a:solidFill>
          <a:schemeClr val="accent6"/>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ru-RU" sz="1400" b="1" i="1" kern="1200" dirty="0" smtClean="0"/>
            <a:t>5. Ремонт узла </a:t>
          </a:r>
          <a:r>
            <a:rPr lang="ru-RU" sz="1400" b="1" i="1" kern="1200" dirty="0" err="1" smtClean="0"/>
            <a:t>опирания</a:t>
          </a:r>
          <a:r>
            <a:rPr lang="ru-RU" sz="1400" b="1" i="1" kern="1200" dirty="0" smtClean="0"/>
            <a:t> стропил на мауэрлат накладками и протезами</a:t>
          </a:r>
          <a:endParaRPr lang="ru-RU" sz="1400" kern="1200" dirty="0"/>
        </a:p>
      </dsp:txBody>
      <dsp:txXfrm>
        <a:off x="2373734" y="1160184"/>
        <a:ext cx="1653331" cy="991998"/>
      </dsp:txXfrm>
    </dsp:sp>
    <dsp:sp modelId="{AA555E61-5724-497A-BBCE-801C450BF633}">
      <dsp:nvSpPr>
        <dsp:cNvPr id="0" name=""/>
        <dsp:cNvSpPr/>
      </dsp:nvSpPr>
      <dsp:spPr>
        <a:xfrm>
          <a:off x="4192398" y="1160184"/>
          <a:ext cx="1653331" cy="991998"/>
        </a:xfrm>
        <a:prstGeom prst="rect">
          <a:avLst/>
        </a:prstGeom>
        <a:solidFill>
          <a:schemeClr val="accent2">
            <a:lumMod val="60000"/>
            <a:lumOff val="4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ru-RU" sz="1400" b="1" i="1" kern="1200" dirty="0" smtClean="0"/>
            <a:t>6. Ремонт узла </a:t>
          </a:r>
          <a:r>
            <a:rPr lang="ru-RU" sz="1400" b="1" i="1" kern="1200" dirty="0" err="1" smtClean="0"/>
            <a:t>опирания</a:t>
          </a:r>
          <a:r>
            <a:rPr lang="ru-RU" sz="1400" b="1" i="1" kern="1200" dirty="0" smtClean="0"/>
            <a:t> стропил при повреждении мауэрлата</a:t>
          </a:r>
          <a:endParaRPr lang="ru-RU" sz="1400" kern="1200" dirty="0"/>
        </a:p>
      </dsp:txBody>
      <dsp:txXfrm>
        <a:off x="4192398" y="1160184"/>
        <a:ext cx="1653331" cy="991998"/>
      </dsp:txXfrm>
    </dsp:sp>
    <dsp:sp modelId="{4B9F5169-8A9E-419B-84B9-83CA61B1EAA6}">
      <dsp:nvSpPr>
        <dsp:cNvPr id="0" name=""/>
        <dsp:cNvSpPr/>
      </dsp:nvSpPr>
      <dsp:spPr>
        <a:xfrm>
          <a:off x="2376263" y="2304253"/>
          <a:ext cx="1653331" cy="991998"/>
        </a:xfrm>
        <a:prstGeom prst="rect">
          <a:avLst/>
        </a:prstGeom>
        <a:solidFill>
          <a:schemeClr val="accent4">
            <a:lumMod val="60000"/>
            <a:lumOff val="4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ru-RU" sz="1400" b="1" i="1" kern="1200" dirty="0" smtClean="0"/>
            <a:t>7. Устройство нормального процесса воздухообмена в чердачной крыше</a:t>
          </a:r>
          <a:endParaRPr lang="ru-RU" sz="1400" kern="1200" dirty="0"/>
        </a:p>
      </dsp:txBody>
      <dsp:txXfrm>
        <a:off x="2376263" y="2304253"/>
        <a:ext cx="1653331" cy="991998"/>
      </dsp:txXfrm>
    </dsp:sp>
  </dsp:spTree>
</dsp:drawing>
</file>

<file path=ppt/diagrams/layout1.xml><?xml version="1.0" encoding="utf-8"?>
<dgm:layoutDef xmlns:dgm="http://schemas.openxmlformats.org/drawingml/2006/diagram" xmlns:a="http://schemas.openxmlformats.org/drawingml/2006/main" uniqueId="urn:microsoft.com/office/officeart/2005/8/layout/default#1">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pPr/>
              <a:t>10.09.2025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pPr/>
              <a:t>10.09.2025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
        <p:nvSpPr>
          <p:cNvPr id="7" name="Title 6"/>
          <p:cNvSpPr>
            <a:spLocks noGrp="1"/>
          </p:cNvSpPr>
          <p:nvPr>
            <p:ph type="title"/>
          </p:nvPr>
        </p:nvSpPr>
        <p:spPr/>
        <p:txBody>
          <a:bodyPr/>
          <a:lstStyle/>
          <a:p>
            <a:r>
              <a:rPr lang="ru-RU" smtClean="0"/>
              <a:t>Образец заголовка</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pPr/>
              <a:t>10.09.2025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5" name="Date Placeholder 4"/>
          <p:cNvSpPr>
            <a:spLocks noGrp="1"/>
          </p:cNvSpPr>
          <p:nvPr>
            <p:ph type="dt" sz="half" idx="10"/>
          </p:nvPr>
        </p:nvSpPr>
        <p:spPr/>
        <p:txBody>
          <a:bodyPr/>
          <a:lstStyle/>
          <a:p>
            <a:fld id="{B4C71EC6-210F-42DE-9C53-41977AD35B3D}" type="datetimeFigureOut">
              <a:rPr lang="ru-RU" smtClean="0"/>
              <a:pPr/>
              <a:t>10.09.2025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a:p>
        </p:txBody>
      </p:sp>
      <p:sp>
        <p:nvSpPr>
          <p:cNvPr id="9" name="Content Placeholder 8"/>
          <p:cNvSpPr>
            <a:spLocks noGrp="1"/>
          </p:cNvSpPr>
          <p:nvPr>
            <p:ph sz="quarter" idx="13"/>
          </p:nvPr>
        </p:nvSpPr>
        <p:spPr>
          <a:xfrm>
            <a:off x="676655"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pPr/>
              <a:t>10.09.2025</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B4C71EC6-210F-42DE-9C53-41977AD35B3D}" type="datetimeFigureOut">
              <a:rPr lang="ru-RU" smtClean="0"/>
              <a:pPr/>
              <a:t>10.09.2025</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B4C71EC6-210F-42DE-9C53-41977AD35B3D}" type="datetimeFigureOut">
              <a:rPr lang="ru-RU" smtClean="0"/>
              <a:pPr/>
              <a:t>10.09.2025</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B4C71EC6-210F-42DE-9C53-41977AD35B3D}" type="datetimeFigureOut">
              <a:rPr lang="ru-RU" smtClean="0"/>
              <a:pPr/>
              <a:t>10.09.2025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pPr/>
              <a:t>10.09.2025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pPr/>
              <a:t>10.09.2025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pPr/>
              <a:t>10.09.2025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B4C71EC6-210F-42DE-9C53-41977AD35B3D}" type="datetimeFigureOut">
              <a:rPr lang="ru-RU" smtClean="0"/>
              <a:pPr/>
              <a:t>10.09.2025</a:t>
            </a:fld>
            <a:endParaRPr lang="ru-RU"/>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ru-RU"/>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B19B0651-EE4F-4900-A07F-96A6BFA9D0F0}" type="slidenum">
              <a:rPr lang="ru-RU" smtClean="0"/>
              <a:pPr/>
              <a:t>‹#›</a:t>
            </a:fld>
            <a:endParaRPr lang="ru-RU"/>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www.roof-roof.ru/krovlia/remont_krovli/index.htm"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gif"/><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4.gi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5.gif"/><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6.gi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sz="3200" dirty="0" smtClean="0">
                <a:solidFill>
                  <a:srgbClr val="0070C0"/>
                </a:solidFill>
                <a:effectLst>
                  <a:outerShdw blurRad="38100" dist="38100" dir="2700000" algn="tl">
                    <a:srgbClr val="000000">
                      <a:alpha val="43137"/>
                    </a:srgbClr>
                  </a:outerShdw>
                </a:effectLst>
              </a:rPr>
              <a:t>Ремонт кровель</a:t>
            </a:r>
            <a:br>
              <a:rPr lang="ru-RU" sz="3200" dirty="0" smtClean="0">
                <a:solidFill>
                  <a:srgbClr val="0070C0"/>
                </a:solidFill>
                <a:effectLst>
                  <a:outerShdw blurRad="38100" dist="38100" dir="2700000" algn="tl">
                    <a:srgbClr val="000000">
                      <a:alpha val="43137"/>
                    </a:srgbClr>
                  </a:outerShdw>
                </a:effectLst>
              </a:rPr>
            </a:br>
            <a:endParaRPr lang="ru-RU" dirty="0"/>
          </a:p>
        </p:txBody>
      </p:sp>
      <p:sp>
        <p:nvSpPr>
          <p:cNvPr id="3" name="Подзаголовок 2"/>
          <p:cNvSpPr>
            <a:spLocks noGrp="1"/>
          </p:cNvSpPr>
          <p:nvPr>
            <p:ph type="subTitle" idx="1"/>
          </p:nvPr>
        </p:nvSpPr>
        <p:spPr/>
        <p:txBody>
          <a:bodyPr>
            <a:normAutofit/>
          </a:bodyPr>
          <a:lstStyle/>
          <a:p>
            <a:r>
              <a:rPr lang="ru-RU" sz="2800" dirty="0" smtClean="0">
                <a:solidFill>
                  <a:srgbClr val="C00000"/>
                </a:solidFill>
                <a:effectLst>
                  <a:outerShdw blurRad="38100" dist="38100" dir="2700000" algn="tl">
                    <a:srgbClr val="000000">
                      <a:alpha val="43137"/>
                    </a:srgbClr>
                  </a:outerShdw>
                </a:effectLst>
              </a:rPr>
              <a:t>Лекция №5</a:t>
            </a:r>
            <a:endParaRPr lang="ru-RU" sz="2800" dirty="0"/>
          </a:p>
        </p:txBody>
      </p:sp>
    </p:spTree>
    <p:extLst>
      <p:ext uri="{BB962C8B-B14F-4D97-AF65-F5344CB8AC3E}">
        <p14:creationId xmlns:p14="http://schemas.microsoft.com/office/powerpoint/2010/main" val="515938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Введение</a:t>
            </a:r>
            <a:endParaRPr lang="ru-RU" dirty="0"/>
          </a:p>
        </p:txBody>
      </p:sp>
      <p:sp>
        <p:nvSpPr>
          <p:cNvPr id="3" name="Содержимое 2"/>
          <p:cNvSpPr>
            <a:spLocks noGrp="1"/>
          </p:cNvSpPr>
          <p:nvPr>
            <p:ph sz="quarter" idx="1"/>
          </p:nvPr>
        </p:nvSpPr>
        <p:spPr/>
        <p:txBody>
          <a:bodyPr>
            <a:normAutofit fontScale="77500" lnSpcReduction="20000"/>
          </a:bodyPr>
          <a:lstStyle/>
          <a:p>
            <a:r>
              <a:rPr lang="ru-RU" dirty="0" smtClean="0"/>
              <a:t>Каждый владелец индивидуального дома, дачи рано или поздно сталкивается с необходимостью частичного восстановления или </a:t>
            </a:r>
            <a:r>
              <a:rPr lang="ru-RU" dirty="0" smtClean="0">
                <a:hlinkClick r:id="rId2"/>
              </a:rPr>
              <a:t>ремонта кровли</a:t>
            </a:r>
            <a:r>
              <a:rPr lang="ru-RU" dirty="0" smtClean="0"/>
              <a:t>. Эта часть здания, как известно, должна быть прочной, герметичной, красивой и надежной. Ведь она не только защищает нас и наш дом от атмосферных осадков, но и предохраняет его от чрезмерных потерь тепла. </a:t>
            </a:r>
          </a:p>
          <a:p>
            <a:r>
              <a:rPr lang="ru-RU" dirty="0" smtClean="0"/>
              <a:t>Крыша состоит из элементов: несущей конструкции (стропила или фермы) и собственно кровли, которая может быть устроена из толя, рубероида, плоских или волнистых асбоцементных листов (шифера), кровельной стали, черепицы и т.д. </a:t>
            </a:r>
          </a:p>
          <a:p>
            <a:r>
              <a:rPr lang="ru-RU" b="1" dirty="0" smtClean="0">
                <a:solidFill>
                  <a:srgbClr val="FF0000"/>
                </a:solidFill>
              </a:rPr>
              <a:t>Ремонт крыши предусматривает</a:t>
            </a:r>
            <a:r>
              <a:rPr lang="ru-RU" dirty="0" smtClean="0">
                <a:solidFill>
                  <a:srgbClr val="FF0000"/>
                </a:solidFill>
              </a:rPr>
              <a:t> усиление или замену поврежденных элементов несущей конструкции и (или) кровли</a:t>
            </a:r>
            <a:r>
              <a:rPr lang="ru-RU" dirty="0" smtClean="0"/>
              <a:t>. </a:t>
            </a:r>
          </a:p>
          <a:p>
            <a:endParaRPr lang="ru-RU" dirty="0"/>
          </a:p>
        </p:txBody>
      </p:sp>
    </p:spTree>
    <p:extLst>
      <p:ext uri="{BB962C8B-B14F-4D97-AF65-F5344CB8AC3E}">
        <p14:creationId xmlns:p14="http://schemas.microsoft.com/office/powerpoint/2010/main" val="10964623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0" y="0"/>
            <a:ext cx="8763000" cy="6858000"/>
          </a:xfrm>
        </p:spPr>
        <p:txBody>
          <a:bodyPr>
            <a:normAutofit fontScale="85000" lnSpcReduction="20000"/>
          </a:bodyPr>
          <a:lstStyle/>
          <a:p>
            <a:r>
              <a:rPr lang="ru-RU" dirty="0" smtClean="0"/>
              <a:t>Срок службы рулонных покрытий зависит от качества основания, материалов, правильной технологии ее устройства и вида мастики, а также от качества ухода за кровлей. Систематический уход за кровлей и профилактика играют важную роль.</a:t>
            </a:r>
          </a:p>
          <a:p>
            <a:r>
              <a:rPr lang="ru-RU" dirty="0" smtClean="0"/>
              <a:t>Существуют разные конструкции крыш под рулонные кровли. Основание под рулонным ковром может быть цементным, асфальтовым или деревянным. Цементные и асфальтобетонные основания (стяжки) бывают монолитными и сборными. Основания под рулонным ковром не должны быть зыбкими при хождении по ним. </a:t>
            </a:r>
          </a:p>
          <a:p>
            <a:r>
              <a:rPr lang="ru-RU" dirty="0" smtClean="0"/>
              <a:t>При ремонте рубероидной кровли тщательно проверяют исправность основания. Смотрят, нет ли на кровле "мешков". При выявлении такого места на рубероиде делают крестоподобный разрез, заворачивают все его углы и тщательно очищают от старой мастики. После просушки деревянной поверхности наносят на нее горячую битумную мастику и наклеивают надрезанный рубероид, а поверх его накладывают латку из этого материала так, чтобы она на 120-150 мм перекрывала концы надреза. Сверху ее замазывают этой же мастикой. Если на рулонной кровле разошлись стыки, достаточно наклеить полоски из рулонного материала. Повреждения размером до 50 мм законопачивают паклей и тряпкой с мастикой, заглаживают горячей гладилкой и замазывают. При ремонте рулонной кровли не рекомендуется использовать толь или пергамин, так как они недолговечны. Мастику для ремонта готовят из смеси нефтебитумов марок III и IV. Ее варят в котле, перемешивают в течение 3-4 часов, пока она перестанет пенится и ее поверхность станет как стекло. (рисунок 1,2,3)</a:t>
            </a:r>
          </a:p>
          <a:p>
            <a:endParaRPr lang="ru-RU" dirty="0"/>
          </a:p>
        </p:txBody>
      </p:sp>
    </p:spTree>
    <p:extLst>
      <p:ext uri="{BB962C8B-B14F-4D97-AF65-F5344CB8AC3E}">
        <p14:creationId xmlns:p14="http://schemas.microsoft.com/office/powerpoint/2010/main" val="15633570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1332715262_rulon.png.gif"/>
          <p:cNvPicPr>
            <a:picLocks noChangeAspect="1"/>
          </p:cNvPicPr>
          <p:nvPr/>
        </p:nvPicPr>
        <p:blipFill>
          <a:blip r:embed="rId2" cstate="print"/>
          <a:stretch>
            <a:fillRect/>
          </a:stretch>
        </p:blipFill>
        <p:spPr>
          <a:xfrm>
            <a:off x="228600" y="3871967"/>
            <a:ext cx="3276600" cy="2300233"/>
          </a:xfrm>
          <a:prstGeom prst="rect">
            <a:avLst/>
          </a:prstGeom>
        </p:spPr>
      </p:pic>
      <p:sp>
        <p:nvSpPr>
          <p:cNvPr id="8" name="Прямоугольник 7"/>
          <p:cNvSpPr/>
          <p:nvPr/>
        </p:nvSpPr>
        <p:spPr>
          <a:xfrm>
            <a:off x="228600" y="6324600"/>
            <a:ext cx="4267200" cy="369332"/>
          </a:xfrm>
          <a:prstGeom prst="rect">
            <a:avLst/>
          </a:prstGeom>
        </p:spPr>
        <p:txBody>
          <a:bodyPr wrap="square">
            <a:spAutoFit/>
          </a:bodyPr>
          <a:lstStyle/>
          <a:p>
            <a:r>
              <a:rPr lang="ru-RU" dirty="0" smtClean="0"/>
              <a:t>Рисунок 2. Кровля рулонная.</a:t>
            </a:r>
            <a:endParaRPr lang="ru-RU" dirty="0"/>
          </a:p>
        </p:txBody>
      </p:sp>
      <p:pic>
        <p:nvPicPr>
          <p:cNvPr id="9" name="Рисунок 8" descr="19-1.jpg"/>
          <p:cNvPicPr>
            <a:picLocks noChangeAspect="1"/>
          </p:cNvPicPr>
          <p:nvPr/>
        </p:nvPicPr>
        <p:blipFill>
          <a:blip r:embed="rId3" cstate="print"/>
          <a:stretch>
            <a:fillRect/>
          </a:stretch>
        </p:blipFill>
        <p:spPr>
          <a:xfrm>
            <a:off x="1524000" y="228600"/>
            <a:ext cx="5943600" cy="3552825"/>
          </a:xfrm>
          <a:prstGeom prst="rect">
            <a:avLst/>
          </a:prstGeom>
        </p:spPr>
      </p:pic>
      <p:pic>
        <p:nvPicPr>
          <p:cNvPr id="10" name="Рисунок 9" descr="26.jpg"/>
          <p:cNvPicPr>
            <a:picLocks noChangeAspect="1"/>
          </p:cNvPicPr>
          <p:nvPr/>
        </p:nvPicPr>
        <p:blipFill>
          <a:blip r:embed="rId4" cstate="print"/>
          <a:srcRect t="15584" r="3922"/>
          <a:stretch>
            <a:fillRect/>
          </a:stretch>
        </p:blipFill>
        <p:spPr>
          <a:xfrm>
            <a:off x="3962400" y="3962400"/>
            <a:ext cx="4267200" cy="2362200"/>
          </a:xfrm>
          <a:prstGeom prst="rect">
            <a:avLst/>
          </a:prstGeom>
        </p:spPr>
      </p:pic>
      <p:sp>
        <p:nvSpPr>
          <p:cNvPr id="11" name="Прямоугольник 10"/>
          <p:cNvSpPr/>
          <p:nvPr/>
        </p:nvSpPr>
        <p:spPr>
          <a:xfrm>
            <a:off x="4038600" y="6400800"/>
            <a:ext cx="4648200" cy="369332"/>
          </a:xfrm>
          <a:prstGeom prst="rect">
            <a:avLst/>
          </a:prstGeom>
        </p:spPr>
        <p:txBody>
          <a:bodyPr wrap="square">
            <a:spAutoFit/>
          </a:bodyPr>
          <a:lstStyle/>
          <a:p>
            <a:r>
              <a:rPr lang="ru-RU" dirty="0" smtClean="0"/>
              <a:t>Рисунок 3.Приклейка рулонного ковра</a:t>
            </a:r>
            <a:endParaRPr lang="ru-RU" dirty="0"/>
          </a:p>
        </p:txBody>
      </p:sp>
    </p:spTree>
    <p:extLst>
      <p:ext uri="{BB962C8B-B14F-4D97-AF65-F5344CB8AC3E}">
        <p14:creationId xmlns:p14="http://schemas.microsoft.com/office/powerpoint/2010/main" val="34032673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52400"/>
            <a:ext cx="7467600" cy="1044352"/>
          </a:xfrm>
        </p:spPr>
        <p:txBody>
          <a:bodyPr>
            <a:normAutofit/>
          </a:bodyPr>
          <a:lstStyle/>
          <a:p>
            <a:pPr algn="ctr"/>
            <a:r>
              <a:rPr lang="ru-RU" sz="2400" b="1" dirty="0" smtClean="0"/>
              <a:t>РЕМОНТ КРОВЛИ ИЗ СТАЛЬНЫХ ЛИСТОВ</a:t>
            </a:r>
            <a:r>
              <a:rPr lang="ru-RU" sz="2400" dirty="0" smtClean="0"/>
              <a:t/>
            </a:r>
            <a:br>
              <a:rPr lang="ru-RU" sz="2400" dirty="0" smtClean="0"/>
            </a:br>
            <a:endParaRPr lang="ru-RU" sz="2400" dirty="0"/>
          </a:p>
        </p:txBody>
      </p:sp>
      <p:sp>
        <p:nvSpPr>
          <p:cNvPr id="3" name="Содержимое 2"/>
          <p:cNvSpPr>
            <a:spLocks noGrp="1"/>
          </p:cNvSpPr>
          <p:nvPr>
            <p:ph sz="quarter" idx="1"/>
          </p:nvPr>
        </p:nvSpPr>
        <p:spPr>
          <a:xfrm>
            <a:off x="457200" y="990600"/>
            <a:ext cx="8229600" cy="5483352"/>
          </a:xfrm>
        </p:spPr>
        <p:txBody>
          <a:bodyPr>
            <a:normAutofit fontScale="85000" lnSpcReduction="20000"/>
          </a:bodyPr>
          <a:lstStyle/>
          <a:p>
            <a:r>
              <a:rPr lang="ru-RU" dirty="0" smtClean="0"/>
              <a:t>Если на оцинкованной стали кровли появилась ржавчина, то недалек тот день, когда могут появиться и протечки. Место, где появилась ржавчина, необходимо промыть керосином, затем водой и очистить наждачной бумагой. Далее покрыть олифой, а после ее высыхания нанести грунтовочный состав и, наконец, масляную краску цвета оцинкованной стали. Небольшие трещины и дыры, по рекомендации специалистов, очищают от ржавчины и запаивают заплатами из той же оцинкованной стали. Последовательность операций Места соединений очистить металлической щеткой или наждачной бумагой от ржавчины, старой краски, жиров и т.д. Плотно пригнать соединяемые листы друг с другом. Кисточкой, смоченной хлористым цинком, промыть соединяемые поверхности. Горячий паяльник протереть нашатырем и, касаясь припоя концом паяльника, равномерно нанести его на спаиваемые концы листов. После охлаждения излишки припоя (сплав цинка со свинцом или сплав цинка, свинца и кадмия) удалить напильником.Если вы задумали приготовить хлористый цинк сами, то следует помнить о том, что кусочки цинка нужно опускать в сосуд с соляной кислотой, но никак не наоборот. В противном случае может произойти взрыв, что приведет к сильным ожогам тела. (рисунок 4,)</a:t>
            </a:r>
          </a:p>
          <a:p>
            <a:endParaRPr lang="ru-RU" dirty="0"/>
          </a:p>
        </p:txBody>
      </p:sp>
    </p:spTree>
    <p:extLst>
      <p:ext uri="{BB962C8B-B14F-4D97-AF65-F5344CB8AC3E}">
        <p14:creationId xmlns:p14="http://schemas.microsoft.com/office/powerpoint/2010/main" val="12143178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19708570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9531163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4110handmade14.jpg"/>
          <p:cNvPicPr>
            <a:picLocks noChangeAspect="1"/>
          </p:cNvPicPr>
          <p:nvPr/>
        </p:nvPicPr>
        <p:blipFill>
          <a:blip r:embed="rId2" cstate="print"/>
          <a:stretch>
            <a:fillRect/>
          </a:stretch>
        </p:blipFill>
        <p:spPr>
          <a:xfrm>
            <a:off x="838200" y="381000"/>
            <a:ext cx="7315200" cy="5562600"/>
          </a:xfrm>
          <a:prstGeom prst="rect">
            <a:avLst/>
          </a:prstGeom>
        </p:spPr>
      </p:pic>
      <p:sp>
        <p:nvSpPr>
          <p:cNvPr id="5" name="Прямоугольник 4"/>
          <p:cNvSpPr/>
          <p:nvPr/>
        </p:nvSpPr>
        <p:spPr>
          <a:xfrm>
            <a:off x="533400" y="6198990"/>
            <a:ext cx="7162799" cy="369332"/>
          </a:xfrm>
          <a:prstGeom prst="rect">
            <a:avLst/>
          </a:prstGeom>
        </p:spPr>
        <p:txBody>
          <a:bodyPr wrap="square">
            <a:spAutoFit/>
          </a:bodyPr>
          <a:lstStyle/>
          <a:p>
            <a:pPr algn="ctr"/>
            <a:r>
              <a:rPr lang="ru-RU" dirty="0" smtClean="0"/>
              <a:t>Рисунок 4. Монтаж стальных листов </a:t>
            </a:r>
            <a:endParaRPr lang="ru-RU" dirty="0"/>
          </a:p>
        </p:txBody>
      </p:sp>
    </p:spTree>
    <p:extLst>
      <p:ext uri="{BB962C8B-B14F-4D97-AF65-F5344CB8AC3E}">
        <p14:creationId xmlns:p14="http://schemas.microsoft.com/office/powerpoint/2010/main" val="40037328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t>РЕМОНТ ЧЕРЕПИЧНОЙ КРОВЛИ</a:t>
            </a:r>
            <a:r>
              <a:rPr lang="ru-RU" dirty="0" smtClean="0"/>
              <a:t/>
            </a:r>
            <a:br>
              <a:rPr lang="ru-RU" dirty="0" smtClean="0"/>
            </a:br>
            <a:endParaRPr lang="ru-RU" dirty="0"/>
          </a:p>
        </p:txBody>
      </p:sp>
      <p:sp>
        <p:nvSpPr>
          <p:cNvPr id="3" name="Содержимое 2"/>
          <p:cNvSpPr>
            <a:spLocks noGrp="1"/>
          </p:cNvSpPr>
          <p:nvPr>
            <p:ph sz="quarter" idx="1"/>
          </p:nvPr>
        </p:nvSpPr>
        <p:spPr>
          <a:xfrm>
            <a:off x="457200" y="1295400"/>
            <a:ext cx="8229600" cy="5178552"/>
          </a:xfrm>
        </p:spPr>
        <p:txBody>
          <a:bodyPr>
            <a:normAutofit fontScale="92500"/>
          </a:bodyPr>
          <a:lstStyle/>
          <a:p>
            <a:r>
              <a:rPr lang="ru-RU" dirty="0" smtClean="0"/>
              <a:t>Типичная деформация - образование трещин в черепице и выкраивание затвердевшего в стыках черепичных плиток раствора. Как отмечают специалисты, это происходит вследствие деформаций деревянного каркаса крыши под действием ветровой и снежной нагрузки. Усилить конструкцию крыши, говорят мастера, можно путем подбивки стропил досками толщиной 38 мм и шириной 15-18 см, соединяющими несколько (3-4) стропильных ног. Выкрошившиеся из стыков черепичных плиток куски раствора заменяют свежим раствором, состоящим из двух частей песка и одной части извести с добавлением льняного волокна (пакли). Раствор укладывают между плитками со стороны чердака. Если требуется распилить черепичную плитку пилкой, то перед этим нужно ее замочить в воде на срок до 24 часов.(рисунок 5)</a:t>
            </a:r>
            <a:endParaRPr lang="ru-RU" dirty="0"/>
          </a:p>
        </p:txBody>
      </p:sp>
    </p:spTree>
    <p:extLst>
      <p:ext uri="{BB962C8B-B14F-4D97-AF65-F5344CB8AC3E}">
        <p14:creationId xmlns:p14="http://schemas.microsoft.com/office/powerpoint/2010/main" val="5225477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03400000.jpg"/>
          <p:cNvPicPr>
            <a:picLocks noChangeAspect="1"/>
          </p:cNvPicPr>
          <p:nvPr/>
        </p:nvPicPr>
        <p:blipFill>
          <a:blip r:embed="rId2" cstate="print"/>
          <a:stretch>
            <a:fillRect/>
          </a:stretch>
        </p:blipFill>
        <p:spPr>
          <a:xfrm>
            <a:off x="228600" y="304800"/>
            <a:ext cx="4267200" cy="3886200"/>
          </a:xfrm>
          <a:prstGeom prst="rect">
            <a:avLst/>
          </a:prstGeom>
        </p:spPr>
      </p:pic>
      <p:pic>
        <p:nvPicPr>
          <p:cNvPr id="5" name="Рисунок 4" descr="remont-panoramnoj-kryshi.jpeg"/>
          <p:cNvPicPr>
            <a:picLocks noChangeAspect="1"/>
          </p:cNvPicPr>
          <p:nvPr/>
        </p:nvPicPr>
        <p:blipFill>
          <a:blip r:embed="rId3" cstate="print"/>
          <a:stretch>
            <a:fillRect/>
          </a:stretch>
        </p:blipFill>
        <p:spPr>
          <a:xfrm>
            <a:off x="4800600" y="304800"/>
            <a:ext cx="3962400" cy="3886200"/>
          </a:xfrm>
          <a:prstGeom prst="rect">
            <a:avLst/>
          </a:prstGeom>
        </p:spPr>
      </p:pic>
      <p:sp>
        <p:nvSpPr>
          <p:cNvPr id="6" name="Прямоугольник 5"/>
          <p:cNvSpPr/>
          <p:nvPr/>
        </p:nvSpPr>
        <p:spPr>
          <a:xfrm>
            <a:off x="2310804" y="4721662"/>
            <a:ext cx="4522392" cy="369332"/>
          </a:xfrm>
          <a:prstGeom prst="rect">
            <a:avLst/>
          </a:prstGeom>
        </p:spPr>
        <p:txBody>
          <a:bodyPr wrap="square">
            <a:spAutoFit/>
          </a:bodyPr>
          <a:lstStyle/>
          <a:p>
            <a:r>
              <a:rPr lang="ru-RU" dirty="0" smtClean="0"/>
              <a:t>Рисунок 5. Ремонт черепичной кровли </a:t>
            </a:r>
            <a:endParaRPr lang="ru-RU" dirty="0"/>
          </a:p>
        </p:txBody>
      </p:sp>
    </p:spTree>
    <p:extLst>
      <p:ext uri="{BB962C8B-B14F-4D97-AF65-F5344CB8AC3E}">
        <p14:creationId xmlns:p14="http://schemas.microsoft.com/office/powerpoint/2010/main" val="19355643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4"/>
          <p:cNvSpPr txBox="1">
            <a:spLocks noChangeArrowheads="1"/>
          </p:cNvSpPr>
          <p:nvPr/>
        </p:nvSpPr>
        <p:spPr bwMode="auto">
          <a:xfrm>
            <a:off x="617538" y="496888"/>
            <a:ext cx="8413750" cy="6213475"/>
          </a:xfrm>
          <a:prstGeom prst="rect">
            <a:avLst/>
          </a:prstGeom>
          <a:solidFill>
            <a:srgbClr val="FFFFF7"/>
          </a:solidFill>
          <a:ln w="9525">
            <a:solidFill>
              <a:schemeClr val="tx1"/>
            </a:solidFill>
            <a:miter lim="800000"/>
            <a:headEnd/>
            <a:tailEnd/>
          </a:ln>
        </p:spPr>
        <p:txBody>
          <a:bodyPr>
            <a:spAutoFit/>
          </a:bodyPr>
          <a:lstStyle/>
          <a:p>
            <a:pPr algn="just"/>
            <a:r>
              <a:rPr lang="ru-RU" sz="1600" dirty="0">
                <a:latin typeface="Times New Roman" pitchFamily="18" charset="0"/>
              </a:rPr>
              <a:t>	</a:t>
            </a:r>
            <a:r>
              <a:rPr lang="ru-RU" sz="1600" b="0" dirty="0"/>
              <a:t>Последовательность ремонтно-восстановительных работ деревянных крыш может быть сведена к следующим основным процессам: разборке крыши в местах разрушения, раскреплению оставляемых несущих конструкций (строительных ног, обрешетки, настила ферм), удалению сгнивших или сильно поврежденных частей, поэтапному восстановлению (усиление, ремонт, раскрепление и подведение новых элементов крыши), устройству кровли и выполнению работ по защите и герметизации сопряжений, стыков, узлов, швов и т. п., окраске и антикоррозионной или противопожарной защите.</a:t>
            </a:r>
          </a:p>
          <a:p>
            <a:pPr algn="just"/>
            <a:r>
              <a:rPr lang="ru-RU" sz="1600" b="0" dirty="0"/>
              <a:t>	Обнаженные конструкции крыш осматривают, после чего принимают окончательное решение о составе работ по восстановлению их несущей способности. Ослабевшие стропила, стойки, раскосы или элементы обрешетки могут быть усилены постановкой накладок и дополнительных опор. Применяемый пиломатериал до начала работ обязательно необходимо </a:t>
            </a:r>
            <a:r>
              <a:rPr lang="ru-RU" sz="1600" b="0" dirty="0" err="1"/>
              <a:t>проантисептировать</a:t>
            </a:r>
            <a:r>
              <a:rPr lang="ru-RU" sz="1600" b="0" dirty="0"/>
              <a:t>, а затем обработать противопожарными составами, например водным раствором извести и поваренной солью.</a:t>
            </a:r>
          </a:p>
          <a:p>
            <a:pPr algn="just"/>
            <a:r>
              <a:rPr lang="ru-RU" sz="1600" b="0" dirty="0"/>
              <a:t>	Провисание стропил обычно устраняют подведением дополнительных стоек и опор после предварительного выравнивания их временными креплениями или домкратом. Деформированную обрешетку можно ремонтировать со стороны чердака или раскрывая кровлю. Новые бруски или доски обрешетки укладывают в одной плоскости с ранее уложенной обрешеткой и прибивают к каждой стропильной ноге, имея в виду, что стыки досок и брусков не следует располагать по одной линии.</a:t>
            </a:r>
          </a:p>
          <a:p>
            <a:pPr algn="just"/>
            <a:r>
              <a:rPr lang="ru-RU" sz="1600" b="0" dirty="0"/>
              <a:t>	Сгнившие концы стропил удаляют, наращивая их коротышами или усиливая накладками. Кроме того, стропильную ногу на мауэрлате можно укрепить подкосами (рис.4). Замененные и оставляемые части стропил скрепляют между собой болтами или гвоздями. </a:t>
            </a:r>
          </a:p>
        </p:txBody>
      </p:sp>
      <p:sp>
        <p:nvSpPr>
          <p:cNvPr id="16387" name="Text Box 5"/>
          <p:cNvSpPr txBox="1">
            <a:spLocks noChangeArrowheads="1"/>
          </p:cNvSpPr>
          <p:nvPr/>
        </p:nvSpPr>
        <p:spPr bwMode="auto">
          <a:xfrm>
            <a:off x="601663" y="52388"/>
            <a:ext cx="8455025" cy="376237"/>
          </a:xfrm>
          <a:prstGeom prst="rect">
            <a:avLst/>
          </a:prstGeom>
          <a:solidFill>
            <a:srgbClr val="FFFFF7"/>
          </a:solidFill>
          <a:ln w="9525">
            <a:solidFill>
              <a:schemeClr val="tx1"/>
            </a:solidFill>
            <a:miter lim="800000"/>
            <a:headEnd/>
            <a:tailEnd/>
          </a:ln>
        </p:spPr>
        <p:txBody>
          <a:bodyPr>
            <a:spAutoFit/>
          </a:bodyPr>
          <a:lstStyle/>
          <a:p>
            <a:pPr algn="ctr"/>
            <a:r>
              <a:rPr lang="ru-RU" dirty="0">
                <a:solidFill>
                  <a:srgbClr val="FF0000"/>
                </a:solidFill>
                <a:latin typeface="Times New Roman" pitchFamily="18" charset="0"/>
              </a:rPr>
              <a:t>Ремонт и усиление конструкций крыш</a:t>
            </a:r>
            <a:endParaRPr lang="ru-RU" b="0" dirty="0">
              <a:solidFill>
                <a:srgbClr val="FF0000"/>
              </a:solidFill>
              <a:latin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4" descr="Без имени-1копирование"/>
          <p:cNvPicPr>
            <a:picLocks noChangeAspect="1" noChangeArrowheads="1"/>
          </p:cNvPicPr>
          <p:nvPr/>
        </p:nvPicPr>
        <p:blipFill>
          <a:blip r:embed="rId2" cstate="print"/>
          <a:srcRect/>
          <a:stretch>
            <a:fillRect/>
          </a:stretch>
        </p:blipFill>
        <p:spPr bwMode="auto">
          <a:xfrm>
            <a:off x="741363" y="520700"/>
            <a:ext cx="4178300" cy="2738438"/>
          </a:xfrm>
          <a:prstGeom prst="rect">
            <a:avLst/>
          </a:prstGeom>
          <a:noFill/>
          <a:ln w="38100" cmpd="dbl">
            <a:solidFill>
              <a:srgbClr val="000000"/>
            </a:solidFill>
            <a:miter lim="800000"/>
            <a:headEnd/>
            <a:tailEnd/>
          </a:ln>
        </p:spPr>
      </p:pic>
      <p:pic>
        <p:nvPicPr>
          <p:cNvPr id="17411" name="Picture 5" descr="Без имени-2копирование"/>
          <p:cNvPicPr>
            <a:picLocks noChangeAspect="1" noChangeArrowheads="1"/>
          </p:cNvPicPr>
          <p:nvPr/>
        </p:nvPicPr>
        <p:blipFill>
          <a:blip r:embed="rId3" cstate="print"/>
          <a:srcRect/>
          <a:stretch>
            <a:fillRect/>
          </a:stretch>
        </p:blipFill>
        <p:spPr bwMode="auto">
          <a:xfrm>
            <a:off x="754063" y="3392488"/>
            <a:ext cx="4186237" cy="3354387"/>
          </a:xfrm>
          <a:prstGeom prst="rect">
            <a:avLst/>
          </a:prstGeom>
          <a:noFill/>
          <a:ln w="38100" cmpd="dbl">
            <a:solidFill>
              <a:srgbClr val="000000"/>
            </a:solidFill>
            <a:miter lim="800000"/>
            <a:headEnd/>
            <a:tailEnd/>
          </a:ln>
        </p:spPr>
      </p:pic>
      <p:sp>
        <p:nvSpPr>
          <p:cNvPr id="17412" name="Text Box 6"/>
          <p:cNvSpPr txBox="1">
            <a:spLocks noChangeArrowheads="1"/>
          </p:cNvSpPr>
          <p:nvPr/>
        </p:nvSpPr>
        <p:spPr bwMode="auto">
          <a:xfrm>
            <a:off x="709613" y="44450"/>
            <a:ext cx="8345487" cy="346075"/>
          </a:xfrm>
          <a:prstGeom prst="rect">
            <a:avLst/>
          </a:prstGeom>
          <a:solidFill>
            <a:srgbClr val="FFFFF7"/>
          </a:solidFill>
          <a:ln w="9525">
            <a:solidFill>
              <a:schemeClr val="tx1"/>
            </a:solidFill>
            <a:miter lim="800000"/>
            <a:headEnd/>
            <a:tailEnd/>
          </a:ln>
        </p:spPr>
        <p:txBody>
          <a:bodyPr>
            <a:spAutoFit/>
          </a:bodyPr>
          <a:lstStyle/>
          <a:p>
            <a:pPr algn="ctr"/>
            <a:r>
              <a:rPr lang="ru-RU" sz="1600" dirty="0">
                <a:solidFill>
                  <a:srgbClr val="FF0000"/>
                </a:solidFill>
                <a:latin typeface="Times New Roman" pitchFamily="18" charset="0"/>
              </a:rPr>
              <a:t>Рис. 6.4. Усиление концов стропильных ног</a:t>
            </a:r>
          </a:p>
        </p:txBody>
      </p:sp>
      <p:sp>
        <p:nvSpPr>
          <p:cNvPr id="17413" name="Text Box 7"/>
          <p:cNvSpPr txBox="1">
            <a:spLocks noChangeArrowheads="1"/>
          </p:cNvSpPr>
          <p:nvPr/>
        </p:nvSpPr>
        <p:spPr bwMode="auto">
          <a:xfrm>
            <a:off x="5076825" y="549275"/>
            <a:ext cx="4003675" cy="2057400"/>
          </a:xfrm>
          <a:prstGeom prst="rect">
            <a:avLst/>
          </a:prstGeom>
          <a:solidFill>
            <a:srgbClr val="FFFFF7"/>
          </a:solidFill>
          <a:ln w="9525">
            <a:solidFill>
              <a:schemeClr val="tx1"/>
            </a:solidFill>
            <a:miter lim="800000"/>
            <a:headEnd/>
            <a:tailEnd/>
          </a:ln>
        </p:spPr>
        <p:txBody>
          <a:bodyPr>
            <a:spAutoFit/>
          </a:bodyPr>
          <a:lstStyle/>
          <a:p>
            <a:pPr algn="just"/>
            <a:r>
              <a:rPr lang="ru-RU" sz="1600" i="1"/>
              <a:t>а </a:t>
            </a:r>
            <a:r>
              <a:rPr lang="ru-RU" sz="1600"/>
              <a:t>— двусторонними накладками.</a:t>
            </a:r>
          </a:p>
          <a:p>
            <a:pPr algn="just"/>
            <a:r>
              <a:rPr lang="ru-RU" sz="1600"/>
              <a:t>1 — зона загнивания; </a:t>
            </a:r>
          </a:p>
          <a:p>
            <a:pPr algn="just"/>
            <a:r>
              <a:rPr lang="ru-RU" sz="1600"/>
              <a:t>2 —гвозди длиной 125...180 мм (не более 12 шт.); </a:t>
            </a:r>
          </a:p>
          <a:p>
            <a:pPr algn="just"/>
            <a:r>
              <a:rPr lang="ru-RU" sz="1600"/>
              <a:t>3— накладки; </a:t>
            </a:r>
          </a:p>
          <a:p>
            <a:pPr algn="just"/>
            <a:r>
              <a:rPr lang="ru-RU" sz="1600"/>
              <a:t>4— мауэрлат; </a:t>
            </a:r>
          </a:p>
          <a:p>
            <a:pPr algn="just"/>
            <a:r>
              <a:rPr lang="ru-RU" sz="1600"/>
              <a:t>5 — подкос; </a:t>
            </a:r>
          </a:p>
          <a:p>
            <a:pPr algn="just"/>
            <a:r>
              <a:rPr lang="ru-RU" sz="1600"/>
              <a:t>6 — скоба</a:t>
            </a:r>
          </a:p>
        </p:txBody>
      </p:sp>
      <p:sp>
        <p:nvSpPr>
          <p:cNvPr id="17414" name="Text Box 8"/>
          <p:cNvSpPr txBox="1">
            <a:spLocks noChangeArrowheads="1"/>
          </p:cNvSpPr>
          <p:nvPr/>
        </p:nvSpPr>
        <p:spPr bwMode="auto">
          <a:xfrm>
            <a:off x="5032375" y="3382963"/>
            <a:ext cx="4043363" cy="1568450"/>
          </a:xfrm>
          <a:prstGeom prst="rect">
            <a:avLst/>
          </a:prstGeom>
          <a:solidFill>
            <a:srgbClr val="FFFFF7"/>
          </a:solidFill>
          <a:ln w="9525">
            <a:solidFill>
              <a:schemeClr val="tx1"/>
            </a:solidFill>
            <a:miter lim="800000"/>
            <a:headEnd/>
            <a:tailEnd/>
          </a:ln>
        </p:spPr>
        <p:txBody>
          <a:bodyPr>
            <a:spAutoFit/>
          </a:bodyPr>
          <a:lstStyle/>
          <a:p>
            <a:r>
              <a:rPr lang="ru-RU" sz="1600"/>
              <a:t>б — подкосами. </a:t>
            </a:r>
          </a:p>
          <a:p>
            <a:r>
              <a:rPr lang="ru-RU" sz="1600"/>
              <a:t>1 — зона загнивания; </a:t>
            </a:r>
          </a:p>
          <a:p>
            <a:r>
              <a:rPr lang="ru-RU" sz="1600"/>
              <a:t>4— мауэрлат; </a:t>
            </a:r>
          </a:p>
          <a:p>
            <a:r>
              <a:rPr lang="ru-RU" sz="1600"/>
              <a:t>5 — подкос; </a:t>
            </a:r>
          </a:p>
          <a:p>
            <a:r>
              <a:rPr lang="ru-RU" sz="1600"/>
              <a:t>6 — скоба</a:t>
            </a:r>
          </a:p>
          <a:p>
            <a:endParaRPr lang="ru-RU" sz="1600" b="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5" descr="Без имени-3копирование"/>
          <p:cNvPicPr>
            <a:picLocks noChangeAspect="1" noChangeArrowheads="1"/>
          </p:cNvPicPr>
          <p:nvPr/>
        </p:nvPicPr>
        <p:blipFill>
          <a:blip r:embed="rId2" cstate="print"/>
          <a:srcRect/>
          <a:stretch>
            <a:fillRect/>
          </a:stretch>
        </p:blipFill>
        <p:spPr bwMode="auto">
          <a:xfrm>
            <a:off x="698500" y="549275"/>
            <a:ext cx="4967288" cy="3016250"/>
          </a:xfrm>
          <a:prstGeom prst="rect">
            <a:avLst/>
          </a:prstGeom>
          <a:noFill/>
          <a:ln w="38100" cmpd="dbl">
            <a:solidFill>
              <a:srgbClr val="000000"/>
            </a:solidFill>
            <a:miter lim="800000"/>
            <a:headEnd/>
            <a:tailEnd/>
          </a:ln>
        </p:spPr>
      </p:pic>
      <p:pic>
        <p:nvPicPr>
          <p:cNvPr id="18435" name="Picture 6" descr="Без имени-4копирование"/>
          <p:cNvPicPr>
            <a:picLocks noChangeAspect="1" noChangeArrowheads="1"/>
          </p:cNvPicPr>
          <p:nvPr/>
        </p:nvPicPr>
        <p:blipFill>
          <a:blip r:embed="rId3" cstate="print"/>
          <a:srcRect/>
          <a:stretch>
            <a:fillRect/>
          </a:stretch>
        </p:blipFill>
        <p:spPr bwMode="auto">
          <a:xfrm>
            <a:off x="696913" y="3665538"/>
            <a:ext cx="4962525" cy="3097212"/>
          </a:xfrm>
          <a:prstGeom prst="rect">
            <a:avLst/>
          </a:prstGeom>
          <a:noFill/>
          <a:ln w="38100" cmpd="dbl">
            <a:solidFill>
              <a:srgbClr val="000000"/>
            </a:solidFill>
            <a:miter lim="800000"/>
            <a:headEnd/>
            <a:tailEnd/>
          </a:ln>
        </p:spPr>
      </p:pic>
      <p:sp>
        <p:nvSpPr>
          <p:cNvPr id="18436" name="Text Box 7"/>
          <p:cNvSpPr txBox="1">
            <a:spLocks noChangeArrowheads="1"/>
          </p:cNvSpPr>
          <p:nvPr/>
        </p:nvSpPr>
        <p:spPr bwMode="auto">
          <a:xfrm>
            <a:off x="5756275" y="531813"/>
            <a:ext cx="3255963" cy="1568450"/>
          </a:xfrm>
          <a:prstGeom prst="rect">
            <a:avLst/>
          </a:prstGeom>
          <a:solidFill>
            <a:srgbClr val="FFFFF7"/>
          </a:solidFill>
          <a:ln w="9525">
            <a:solidFill>
              <a:schemeClr val="tx1"/>
            </a:solidFill>
            <a:miter lim="800000"/>
            <a:headEnd/>
            <a:tailEnd/>
          </a:ln>
        </p:spPr>
        <p:txBody>
          <a:bodyPr>
            <a:spAutoFit/>
          </a:bodyPr>
          <a:lstStyle/>
          <a:p>
            <a:r>
              <a:rPr lang="ru-RU" sz="1600">
                <a:latin typeface="Times New Roman" pitchFamily="18" charset="0"/>
              </a:rPr>
              <a:t>а — для пролетов до 6 м.</a:t>
            </a:r>
          </a:p>
          <a:p>
            <a:r>
              <a:rPr lang="ru-RU" sz="1600" i="1">
                <a:latin typeface="Times New Roman" pitchFamily="18" charset="0"/>
              </a:rPr>
              <a:t>1</a:t>
            </a:r>
            <a:r>
              <a:rPr lang="ru-RU" sz="1600">
                <a:latin typeface="Times New Roman" pitchFamily="18" charset="0"/>
              </a:rPr>
              <a:t> — существующая стропильная нога; </a:t>
            </a:r>
          </a:p>
          <a:p>
            <a:r>
              <a:rPr lang="ru-RU" sz="1600" i="1">
                <a:latin typeface="Times New Roman" pitchFamily="18" charset="0"/>
              </a:rPr>
              <a:t>2 —</a:t>
            </a:r>
            <a:r>
              <a:rPr lang="ru-RU" sz="1600">
                <a:latin typeface="Times New Roman" pitchFamily="18" charset="0"/>
              </a:rPr>
              <a:t>новая стропильная нога; </a:t>
            </a:r>
          </a:p>
          <a:p>
            <a:r>
              <a:rPr lang="ru-RU" sz="1600" i="1">
                <a:latin typeface="Times New Roman" pitchFamily="18" charset="0"/>
              </a:rPr>
              <a:t>3 —</a:t>
            </a:r>
            <a:r>
              <a:rPr lang="ru-RU" sz="1600">
                <a:latin typeface="Times New Roman" pitchFamily="18" charset="0"/>
              </a:rPr>
              <a:t> существующие подкос; </a:t>
            </a:r>
            <a:endParaRPr lang="ru-RU" sz="1600" i="1">
              <a:latin typeface="Times New Roman" pitchFamily="18" charset="0"/>
            </a:endParaRPr>
          </a:p>
          <a:p>
            <a:r>
              <a:rPr lang="ru-RU" sz="1600" i="1">
                <a:latin typeface="Times New Roman" pitchFamily="18" charset="0"/>
              </a:rPr>
              <a:t>4 —</a:t>
            </a:r>
            <a:r>
              <a:rPr lang="ru-RU" sz="1600">
                <a:latin typeface="Times New Roman" pitchFamily="18" charset="0"/>
              </a:rPr>
              <a:t> деревянные накладки</a:t>
            </a:r>
          </a:p>
        </p:txBody>
      </p:sp>
      <p:sp>
        <p:nvSpPr>
          <p:cNvPr id="18437" name="Text Box 8"/>
          <p:cNvSpPr txBox="1">
            <a:spLocks noChangeArrowheads="1"/>
          </p:cNvSpPr>
          <p:nvPr/>
        </p:nvSpPr>
        <p:spPr bwMode="auto">
          <a:xfrm>
            <a:off x="677863" y="103188"/>
            <a:ext cx="8355012" cy="346075"/>
          </a:xfrm>
          <a:prstGeom prst="rect">
            <a:avLst/>
          </a:prstGeom>
          <a:solidFill>
            <a:srgbClr val="FFFFF7"/>
          </a:solidFill>
          <a:ln w="9525">
            <a:solidFill>
              <a:schemeClr val="tx1"/>
            </a:solidFill>
            <a:miter lim="800000"/>
            <a:headEnd/>
            <a:tailEnd/>
          </a:ln>
        </p:spPr>
        <p:txBody>
          <a:bodyPr>
            <a:spAutoFit/>
          </a:bodyPr>
          <a:lstStyle/>
          <a:p>
            <a:pPr algn="ctr"/>
            <a:r>
              <a:rPr lang="ru-RU" sz="1600" dirty="0">
                <a:solidFill>
                  <a:srgbClr val="FF0000"/>
                </a:solidFill>
                <a:latin typeface="Times New Roman" pitchFamily="18" charset="0"/>
              </a:rPr>
              <a:t>Рис.5. Усиление существующих стропил</a:t>
            </a:r>
            <a:endParaRPr lang="ru-RU" sz="1600" b="0" dirty="0">
              <a:solidFill>
                <a:srgbClr val="FF0000"/>
              </a:solidFill>
              <a:latin typeface="Times New Roman" pitchFamily="18" charset="0"/>
            </a:endParaRPr>
          </a:p>
        </p:txBody>
      </p:sp>
      <p:sp>
        <p:nvSpPr>
          <p:cNvPr id="18438" name="Text Box 9"/>
          <p:cNvSpPr txBox="1">
            <a:spLocks noChangeArrowheads="1"/>
          </p:cNvSpPr>
          <p:nvPr/>
        </p:nvSpPr>
        <p:spPr bwMode="auto">
          <a:xfrm>
            <a:off x="5737225" y="3643313"/>
            <a:ext cx="3287713" cy="1812925"/>
          </a:xfrm>
          <a:prstGeom prst="rect">
            <a:avLst/>
          </a:prstGeom>
          <a:solidFill>
            <a:srgbClr val="FFFFF7"/>
          </a:solidFill>
          <a:ln w="9525">
            <a:solidFill>
              <a:schemeClr val="tx1"/>
            </a:solidFill>
            <a:miter lim="800000"/>
            <a:headEnd/>
            <a:tailEnd/>
          </a:ln>
        </p:spPr>
        <p:txBody>
          <a:bodyPr>
            <a:spAutoFit/>
          </a:bodyPr>
          <a:lstStyle/>
          <a:p>
            <a:r>
              <a:rPr lang="ru-RU" sz="1600">
                <a:latin typeface="Times New Roman" pitchFamily="18" charset="0"/>
              </a:rPr>
              <a:t>б — то же, до 7 м. </a:t>
            </a:r>
          </a:p>
          <a:p>
            <a:r>
              <a:rPr lang="ru-RU" sz="1600" i="1">
                <a:latin typeface="Times New Roman" pitchFamily="18" charset="0"/>
              </a:rPr>
              <a:t>1</a:t>
            </a:r>
            <a:r>
              <a:rPr lang="ru-RU" sz="1600">
                <a:latin typeface="Times New Roman" pitchFamily="18" charset="0"/>
              </a:rPr>
              <a:t> — существующая стропильная нога; </a:t>
            </a:r>
          </a:p>
          <a:p>
            <a:r>
              <a:rPr lang="ru-RU" sz="1600" i="1">
                <a:latin typeface="Times New Roman" pitchFamily="18" charset="0"/>
              </a:rPr>
              <a:t>2 —</a:t>
            </a:r>
            <a:r>
              <a:rPr lang="ru-RU" sz="1600">
                <a:latin typeface="Times New Roman" pitchFamily="18" charset="0"/>
              </a:rPr>
              <a:t>новая стропильная нога; </a:t>
            </a:r>
          </a:p>
          <a:p>
            <a:r>
              <a:rPr lang="ru-RU" sz="1600" i="1">
                <a:latin typeface="Times New Roman" pitchFamily="18" charset="0"/>
              </a:rPr>
              <a:t>3 —</a:t>
            </a:r>
            <a:r>
              <a:rPr lang="ru-RU" sz="1600">
                <a:latin typeface="Times New Roman" pitchFamily="18" charset="0"/>
              </a:rPr>
              <a:t> существующие подкос; </a:t>
            </a:r>
            <a:endParaRPr lang="ru-RU" sz="1600" i="1">
              <a:latin typeface="Times New Roman" pitchFamily="18" charset="0"/>
            </a:endParaRPr>
          </a:p>
          <a:p>
            <a:r>
              <a:rPr lang="ru-RU" sz="1600" i="1">
                <a:latin typeface="Times New Roman" pitchFamily="18" charset="0"/>
              </a:rPr>
              <a:t>4 —</a:t>
            </a:r>
            <a:r>
              <a:rPr lang="ru-RU" sz="1600">
                <a:latin typeface="Times New Roman" pitchFamily="18" charset="0"/>
              </a:rPr>
              <a:t> деревянные накладки</a:t>
            </a:r>
          </a:p>
          <a:p>
            <a:endParaRPr lang="ru-RU" sz="1600" b="0">
              <a:latin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4"/>
          <p:cNvSpPr txBox="1">
            <a:spLocks noChangeArrowheads="1"/>
          </p:cNvSpPr>
          <p:nvPr/>
        </p:nvSpPr>
        <p:spPr bwMode="auto">
          <a:xfrm>
            <a:off x="687388" y="73025"/>
            <a:ext cx="8369300" cy="6546850"/>
          </a:xfrm>
          <a:prstGeom prst="rect">
            <a:avLst/>
          </a:prstGeom>
          <a:solidFill>
            <a:srgbClr val="FFFFF7"/>
          </a:solidFill>
          <a:ln w="38100" cmpd="dbl">
            <a:solidFill>
              <a:schemeClr val="tx1"/>
            </a:solidFill>
            <a:miter lim="800000"/>
            <a:headEnd/>
            <a:tailEnd/>
          </a:ln>
        </p:spPr>
        <p:txBody>
          <a:bodyPr>
            <a:spAutoFit/>
          </a:bodyPr>
          <a:lstStyle/>
          <a:p>
            <a:pPr algn="just"/>
            <a:r>
              <a:rPr lang="ru-RU" sz="1600" dirty="0">
                <a:latin typeface="Times New Roman" pitchFamily="18" charset="0"/>
              </a:rPr>
              <a:t>	</a:t>
            </a:r>
            <a:r>
              <a:rPr lang="ru-RU" sz="1500" dirty="0">
                <a:latin typeface="Times New Roman" pitchFamily="18" charset="0"/>
              </a:rPr>
              <a:t>До начала работ устраивают временные крепления, вывешивают стропильные ноги на </a:t>
            </a:r>
            <a:r>
              <a:rPr lang="ru-RU" sz="1500" b="0" dirty="0"/>
              <a:t>необходимую высоту, удаляют поврежденные концы и подготавливают накладку или «протез». После закрепления последних на стропилах отремонтированные конструкции опускают на предварительно очищенный и </a:t>
            </a:r>
            <a:r>
              <a:rPr lang="ru-RU" sz="1500" b="0" dirty="0" err="1"/>
              <a:t>антисептированный</a:t>
            </a:r>
            <a:r>
              <a:rPr lang="ru-RU" sz="1500" b="0" dirty="0"/>
              <a:t> мауэрлат и скрепляют соответствующим образом. При этом обязательно проверяют качество выполненных работ и исправность кровли над отремонтированным участком.</a:t>
            </a:r>
          </a:p>
          <a:p>
            <a:pPr algn="just"/>
            <a:r>
              <a:rPr lang="ru-RU" sz="1500" b="0" dirty="0"/>
              <a:t>	Для замены </a:t>
            </a:r>
            <a:r>
              <a:rPr lang="ru-RU" sz="1500" b="0" u="sng" dirty="0" err="1"/>
              <a:t>мауэрлатов</a:t>
            </a:r>
            <a:r>
              <a:rPr lang="ru-RU" sz="1500" b="0" u="sng" dirty="0"/>
              <a:t> </a:t>
            </a:r>
            <a:r>
              <a:rPr lang="ru-RU" sz="1500" b="0" dirty="0"/>
              <a:t>и подкладок стропильные конструкции вывешивают на участке 1.5...3 м на необходимую для производства работ высоту. Поврежденный участок удаляют, а оставляемые смежные конструкции после очистки от гнили </a:t>
            </a:r>
            <a:r>
              <a:rPr lang="ru-RU" sz="1500" b="0" dirty="0" err="1"/>
              <a:t>антисептируют</a:t>
            </a:r>
            <a:r>
              <a:rPr lang="ru-RU" sz="1500" b="0" dirty="0"/>
              <a:t>. Изготовленные из бруса </a:t>
            </a:r>
            <a:r>
              <a:rPr lang="ru-RU" sz="1500" b="0" dirty="0" err="1"/>
              <a:t>мауэрлаты</a:t>
            </a:r>
            <a:r>
              <a:rPr lang="ru-RU" sz="1500" b="0" dirty="0"/>
              <a:t> или подкладки соединяют с помощью врубок с вывешенными конструкциями, укладывают их на свое место и закрепляют постоянными креплениями, а временные подпорки убирают.</a:t>
            </a:r>
          </a:p>
          <a:p>
            <a:pPr algn="just"/>
            <a:r>
              <a:rPr lang="ru-RU" sz="1500" b="0" dirty="0"/>
              <a:t>Все поверхности стропильных ног, опорных подкладок и </a:t>
            </a:r>
            <a:r>
              <a:rPr lang="ru-RU" sz="1500" b="0" dirty="0" err="1"/>
              <a:t>мауэрлатов</a:t>
            </a:r>
            <a:r>
              <a:rPr lang="ru-RU" sz="1500" b="0" dirty="0"/>
              <a:t>, соприкасающихся с кладкой или бетоном, промазывают смолой или мастикой и под них обязательно подкладывают изолирующие прокладки из двух слоев толя, рубероида или пергамина.</a:t>
            </a:r>
          </a:p>
          <a:p>
            <a:pPr algn="just"/>
            <a:r>
              <a:rPr lang="ru-RU" sz="1500" b="0" dirty="0"/>
              <a:t>	Иногда требуется несколько изменить (обычно увеличить) угол наклона стропил, одновременно усилив их. В таких случаях производят подъем стропильной ноги до нужного уклона, наращивание ее по длине и установку подкоса для уменьшения ее рабочего пролета. Такой метод применим при пролетах до 5 м (рис.5, </a:t>
            </a:r>
            <a:r>
              <a:rPr lang="ru-RU" sz="1500" b="0" i="1" dirty="0"/>
              <a:t>а).</a:t>
            </a:r>
            <a:r>
              <a:rPr lang="ru-RU" sz="1500" b="0" dirty="0"/>
              <a:t> При пролетах более 5 м изменение пролета достигается наращиванием стропил по высоте, что осуществляется посредством врубки в существующую стропильную ногу со стороны карниза новой с заделкой ее в противоположную стену. Существующий подкос наращивают и соединяют с новой стропильной ногой. Затем обе ноги соединяют между собой накладками из досок (рис.5, </a:t>
            </a:r>
            <a:r>
              <a:rPr lang="ru-RU" sz="1500" b="0" i="1" dirty="0"/>
              <a:t>б). </a:t>
            </a:r>
            <a:endParaRPr lang="ru-RU" sz="1500" b="0" dirty="0"/>
          </a:p>
          <a:p>
            <a:pPr algn="just"/>
            <a:r>
              <a:rPr lang="ru-RU" sz="1500" b="0" dirty="0"/>
              <a:t>Усиление стропил без изменения уклона достигается устройством шпренгеля. Существующие стропила оказываются при этом верхним поясом шпренгельной фермы, а нижний ломаный пояс выполняется из круглой стали. Стойки шпренгеля выполняются из газовых труб.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3568" y="404664"/>
            <a:ext cx="7992888" cy="1944215"/>
          </a:xfrm>
        </p:spPr>
        <p:txBody>
          <a:bodyPr>
            <a:noAutofit/>
          </a:bodyPr>
          <a:lstStyle/>
          <a:p>
            <a:r>
              <a:rPr lang="ru-RU" sz="4000" b="1" i="1" dirty="0" smtClean="0">
                <a:solidFill>
                  <a:schemeClr val="accent2"/>
                </a:solidFill>
                <a:effectLst>
                  <a:outerShdw blurRad="38100" dist="38100" dir="2700000" algn="tl">
                    <a:srgbClr val="000000">
                      <a:alpha val="43137"/>
                    </a:srgbClr>
                  </a:outerShdw>
                </a:effectLst>
                <a:latin typeface="Times New Roman" pitchFamily="18" charset="0"/>
              </a:rPr>
              <a:t>Усиление и ремонт существующих стропильных конструкций</a:t>
            </a:r>
            <a:endParaRPr lang="ru-RU" sz="4800" b="1" i="1" dirty="0">
              <a:solidFill>
                <a:schemeClr val="accent2"/>
              </a:solidFill>
              <a:effectLst>
                <a:outerShdw blurRad="38100" dist="38100" dir="2700000" algn="tl">
                  <a:srgbClr val="000000">
                    <a:alpha val="43137"/>
                  </a:srgbClr>
                </a:outerShdw>
              </a:effectLst>
              <a:latin typeface="Times New Roman" pitchFamily="18" charset="0"/>
            </a:endParaRPr>
          </a:p>
        </p:txBody>
      </p:sp>
      <p:graphicFrame>
        <p:nvGraphicFramePr>
          <p:cNvPr id="4" name="Схема 3"/>
          <p:cNvGraphicFramePr/>
          <p:nvPr>
            <p:extLst>
              <p:ext uri="{D42A27DB-BD31-4B8C-83A1-F6EECF244321}">
                <p14:modId xmlns:p14="http://schemas.microsoft.com/office/powerpoint/2010/main" val="267930078"/>
              </p:ext>
            </p:extLst>
          </p:nvPr>
        </p:nvGraphicFramePr>
        <p:xfrm>
          <a:off x="1331640" y="2852936"/>
          <a:ext cx="6400800" cy="33123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766686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solidFill>
            <a:srgbClr val="FFC000"/>
          </a:solidFill>
          <a:ln>
            <a:solidFill>
              <a:schemeClr val="accent1"/>
            </a:solidFill>
          </a:ln>
        </p:spPr>
        <p:txBody>
          <a:bodyPr>
            <a:normAutofit fontScale="90000"/>
          </a:bodyPr>
          <a:lstStyle/>
          <a:p>
            <a:pPr lvl="0"/>
            <a:r>
              <a:rPr lang="ru-RU" b="1" i="1" dirty="0"/>
              <a:t>1. Усиление стропильных ног подмогой</a:t>
            </a:r>
            <a:endParaRPr lang="ru-RU" dirty="0"/>
          </a:p>
        </p:txBody>
      </p:sp>
      <p:sp>
        <p:nvSpPr>
          <p:cNvPr id="19"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pic>
        <p:nvPicPr>
          <p:cNvPr id="2064" name="Picture 16"/>
          <p:cNvPicPr>
            <a:picLocks noChangeAspect="1" noChangeArrowheads="1"/>
          </p:cNvPicPr>
          <p:nvPr/>
        </p:nvPicPr>
        <p:blipFill>
          <a:blip r:embed="rId2" cstate="print">
            <a:lum bright="-20000" contrast="-40000"/>
            <a:extLst>
              <a:ext uri="{28A0092B-C50C-407E-A947-70E740481C1C}">
                <a14:useLocalDpi xmlns:a14="http://schemas.microsoft.com/office/drawing/2010/main" val="0"/>
              </a:ext>
            </a:extLst>
          </a:blip>
          <a:srcRect/>
          <a:stretch>
            <a:fillRect/>
          </a:stretch>
        </p:blipFill>
        <p:spPr bwMode="auto">
          <a:xfrm>
            <a:off x="511633" y="2136552"/>
            <a:ext cx="8120733" cy="3911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3468781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solidFill>
            <a:srgbClr val="00B050"/>
          </a:solidFill>
          <a:ln>
            <a:solidFill>
              <a:schemeClr val="accent1"/>
            </a:solidFill>
          </a:ln>
        </p:spPr>
        <p:txBody>
          <a:bodyPr>
            <a:normAutofit fontScale="90000"/>
          </a:bodyPr>
          <a:lstStyle/>
          <a:p>
            <a:pPr lvl="0"/>
            <a:r>
              <a:rPr lang="ru-RU" b="1" i="1" dirty="0"/>
              <a:t>2. Усиление опорного узла путем увеличения ширины стропила</a:t>
            </a:r>
            <a:endParaRPr lang="ru-RU" dirty="0"/>
          </a:p>
        </p:txBody>
      </p:sp>
      <p:sp>
        <p:nvSpPr>
          <p:cNvPr id="19"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pic>
        <p:nvPicPr>
          <p:cNvPr id="3076" name="Picture 4"/>
          <p:cNvPicPr>
            <a:picLocks noChangeAspect="1" noChangeArrowheads="1"/>
          </p:cNvPicPr>
          <p:nvPr/>
        </p:nvPicPr>
        <p:blipFill>
          <a:blip r:embed="rId2" cstate="print">
            <a:lum bright="-20000" contrast="-40000"/>
            <a:extLst>
              <a:ext uri="{28A0092B-C50C-407E-A947-70E740481C1C}">
                <a14:useLocalDpi xmlns:a14="http://schemas.microsoft.com/office/drawing/2010/main" val="0"/>
              </a:ext>
            </a:extLst>
          </a:blip>
          <a:srcRect/>
          <a:stretch>
            <a:fillRect/>
          </a:stretch>
        </p:blipFill>
        <p:spPr bwMode="auto">
          <a:xfrm>
            <a:off x="295044" y="2276872"/>
            <a:ext cx="8553911" cy="38383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2259304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solidFill>
            <a:srgbClr val="00B0F0"/>
          </a:solidFill>
          <a:ln>
            <a:solidFill>
              <a:schemeClr val="accent1"/>
            </a:solidFill>
          </a:ln>
        </p:spPr>
        <p:txBody>
          <a:bodyPr>
            <a:normAutofit fontScale="90000"/>
          </a:bodyPr>
          <a:lstStyle/>
          <a:p>
            <a:pPr lvl="0"/>
            <a:r>
              <a:rPr lang="ru-RU" b="1" i="1" dirty="0"/>
              <a:t>3. Усиление стропил устройством дощато-гвоздевой фермы</a:t>
            </a:r>
            <a:endParaRPr lang="ru-RU" dirty="0"/>
          </a:p>
        </p:txBody>
      </p:sp>
      <p:sp>
        <p:nvSpPr>
          <p:cNvPr id="19"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pic>
        <p:nvPicPr>
          <p:cNvPr id="1026" name="Picture 2"/>
          <p:cNvPicPr>
            <a:picLocks noChangeAspect="1" noChangeArrowheads="1"/>
          </p:cNvPicPr>
          <p:nvPr/>
        </p:nvPicPr>
        <p:blipFill>
          <a:blip r:embed="rId2" cstate="print">
            <a:lum bright="-20000" contrast="-40000"/>
            <a:extLst>
              <a:ext uri="{28A0092B-C50C-407E-A947-70E740481C1C}">
                <a14:useLocalDpi xmlns:a14="http://schemas.microsoft.com/office/drawing/2010/main" val="0"/>
              </a:ext>
            </a:extLst>
          </a:blip>
          <a:srcRect/>
          <a:stretch>
            <a:fillRect/>
          </a:stretch>
        </p:blipFill>
        <p:spPr bwMode="auto">
          <a:xfrm>
            <a:off x="979706" y="1590550"/>
            <a:ext cx="7184588" cy="5260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0321437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solidFill>
            <a:schemeClr val="bg2">
              <a:lumMod val="75000"/>
            </a:schemeClr>
          </a:solidFill>
          <a:ln>
            <a:solidFill>
              <a:schemeClr val="accent1"/>
            </a:solidFill>
          </a:ln>
        </p:spPr>
        <p:txBody>
          <a:bodyPr>
            <a:normAutofit/>
          </a:bodyPr>
          <a:lstStyle/>
          <a:p>
            <a:pPr lvl="0"/>
            <a:r>
              <a:rPr lang="ru-RU" sz="3600" b="1" i="1" dirty="0"/>
              <a:t>4. Усиление низа стропильной ноги установкой дополнительных подкосов</a:t>
            </a:r>
            <a:endParaRPr lang="ru-RU" sz="3600" dirty="0"/>
          </a:p>
        </p:txBody>
      </p:sp>
      <p:sp>
        <p:nvSpPr>
          <p:cNvPr id="19"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pic>
        <p:nvPicPr>
          <p:cNvPr id="5127" name="Picture 7"/>
          <p:cNvPicPr>
            <a:picLocks noChangeAspect="1" noChangeArrowheads="1"/>
          </p:cNvPicPr>
          <p:nvPr/>
        </p:nvPicPr>
        <p:blipFill>
          <a:blip r:embed="rId2" cstate="print">
            <a:lum bright="-20000" contrast="-40000"/>
            <a:extLst>
              <a:ext uri="{28A0092B-C50C-407E-A947-70E740481C1C}">
                <a14:useLocalDpi xmlns:a14="http://schemas.microsoft.com/office/drawing/2010/main" val="0"/>
              </a:ext>
            </a:extLst>
          </a:blip>
          <a:srcRect/>
          <a:stretch>
            <a:fillRect/>
          </a:stretch>
        </p:blipFill>
        <p:spPr bwMode="auto">
          <a:xfrm>
            <a:off x="184101" y="2492896"/>
            <a:ext cx="8775798" cy="39379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1155941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95536" y="260648"/>
            <a:ext cx="8568952" cy="5632311"/>
          </a:xfrm>
          <a:prstGeom prst="rect">
            <a:avLst/>
          </a:prstGeom>
          <a:noFill/>
        </p:spPr>
        <p:txBody>
          <a:bodyPr wrap="square" rtlCol="0">
            <a:spAutoFit/>
          </a:bodyPr>
          <a:lstStyle/>
          <a:p>
            <a:pPr algn="just"/>
            <a:r>
              <a:rPr lang="ru-RU" sz="2400" dirty="0" smtClean="0"/>
              <a:t>	При </a:t>
            </a:r>
            <a:r>
              <a:rPr lang="ru-RU" sz="2400" dirty="0"/>
              <a:t>использовании в строительстве крыши сырой древесины (влажностью более 25%) и недостаточной вентиляции холодного чердака, при высоко расположенных слуховых окнах, малой их площади, либо при отсутствии чердачных продухов, возможно загнивание нижнего конца стропильных ног или мауэрлата.</a:t>
            </a:r>
          </a:p>
          <a:p>
            <a:pPr algn="just"/>
            <a:endParaRPr lang="ru-RU" sz="2400" dirty="0"/>
          </a:p>
          <a:p>
            <a:pPr algn="just"/>
            <a:r>
              <a:rPr lang="ru-RU" sz="2400" dirty="0" smtClean="0"/>
              <a:t>	Также </a:t>
            </a:r>
            <a:r>
              <a:rPr lang="ru-RU" sz="2400" dirty="0"/>
              <a:t>загнивание может наступить при отсутствии или повреждении </a:t>
            </a:r>
            <a:r>
              <a:rPr lang="ru-RU" sz="2400" dirty="0" err="1"/>
              <a:t>пароизоляции</a:t>
            </a:r>
            <a:r>
              <a:rPr lang="ru-RU" sz="2400" dirty="0"/>
              <a:t> и воздушных продухов в конструкции утепленной мансардной крыши или закупоривание их концов. Либо при увлажнении древесины стропильных ног и мауэрлата в крышах любого типа при протечке кровли, либо при отсутствие гидроизоляционного слоя между древесиной и кладкой стены и увлажнение древесины от кладки.</a:t>
            </a:r>
          </a:p>
        </p:txBody>
      </p:sp>
    </p:spTree>
    <p:extLst>
      <p:ext uri="{BB962C8B-B14F-4D97-AF65-F5344CB8AC3E}">
        <p14:creationId xmlns:p14="http://schemas.microsoft.com/office/powerpoint/2010/main" val="405596567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кругленная прямоугольная выноска 3"/>
          <p:cNvSpPr/>
          <p:nvPr/>
        </p:nvSpPr>
        <p:spPr>
          <a:xfrm>
            <a:off x="1259632" y="548680"/>
            <a:ext cx="7056784" cy="3240360"/>
          </a:xfrm>
          <a:prstGeom prst="wedgeRound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3600" dirty="0"/>
              <a:t>Существует несколько способов восстановления и усиления поврежденных </a:t>
            </a:r>
            <a:r>
              <a:rPr lang="ru-RU" sz="3600" dirty="0" smtClean="0"/>
              <a:t>конструкций!</a:t>
            </a:r>
            <a:endParaRPr lang="ru-RU" sz="3600" dirty="0"/>
          </a:p>
          <a:p>
            <a:pPr algn="ctr"/>
            <a:endParaRPr lang="ru-RU" dirty="0"/>
          </a:p>
        </p:txBody>
      </p:sp>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4463" y="144463"/>
            <a:ext cx="142875" cy="142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7353105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solidFill>
            <a:schemeClr val="accent6"/>
          </a:solidFill>
          <a:ln>
            <a:solidFill>
              <a:schemeClr val="accent1"/>
            </a:solidFill>
          </a:ln>
        </p:spPr>
        <p:txBody>
          <a:bodyPr>
            <a:normAutofit/>
          </a:bodyPr>
          <a:lstStyle/>
          <a:p>
            <a:pPr lvl="0"/>
            <a:r>
              <a:rPr lang="ru-RU" sz="3600" b="1" i="1" dirty="0"/>
              <a:t>5. Ремонт узла </a:t>
            </a:r>
            <a:r>
              <a:rPr lang="ru-RU" sz="3600" b="1" i="1" dirty="0" err="1"/>
              <a:t>опирания</a:t>
            </a:r>
            <a:r>
              <a:rPr lang="ru-RU" sz="3600" b="1" i="1" dirty="0"/>
              <a:t> стропил на мауэрлат накладками и протезами</a:t>
            </a:r>
            <a:endParaRPr lang="ru-RU" sz="3600" dirty="0"/>
          </a:p>
        </p:txBody>
      </p:sp>
      <p:sp>
        <p:nvSpPr>
          <p:cNvPr id="19"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pic>
        <p:nvPicPr>
          <p:cNvPr id="6145" name="Picture 1"/>
          <p:cNvPicPr>
            <a:picLocks noChangeAspect="1" noChangeArrowheads="1"/>
          </p:cNvPicPr>
          <p:nvPr/>
        </p:nvPicPr>
        <p:blipFill>
          <a:blip r:embed="rId2" cstate="print">
            <a:lum contrast="-40000"/>
            <a:extLst>
              <a:ext uri="{28A0092B-C50C-407E-A947-70E740481C1C}">
                <a14:useLocalDpi xmlns:a14="http://schemas.microsoft.com/office/drawing/2010/main" val="0"/>
              </a:ext>
            </a:extLst>
          </a:blip>
          <a:srcRect/>
          <a:stretch>
            <a:fillRect/>
          </a:stretch>
        </p:blipFill>
        <p:spPr bwMode="auto">
          <a:xfrm>
            <a:off x="343884" y="2060848"/>
            <a:ext cx="8456232" cy="4529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8388761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solidFill>
            <a:schemeClr val="accent2">
              <a:lumMod val="60000"/>
              <a:lumOff val="40000"/>
            </a:schemeClr>
          </a:solidFill>
          <a:ln>
            <a:solidFill>
              <a:schemeClr val="accent1"/>
            </a:solidFill>
          </a:ln>
        </p:spPr>
        <p:txBody>
          <a:bodyPr>
            <a:normAutofit/>
          </a:bodyPr>
          <a:lstStyle/>
          <a:p>
            <a:pPr lvl="0"/>
            <a:r>
              <a:rPr lang="ru-RU" sz="3600" b="1" i="1" dirty="0"/>
              <a:t>6. Ремонт узла </a:t>
            </a:r>
            <a:r>
              <a:rPr lang="ru-RU" sz="3600" b="1" i="1" dirty="0" err="1"/>
              <a:t>опирания</a:t>
            </a:r>
            <a:r>
              <a:rPr lang="ru-RU" sz="3600" b="1" i="1" dirty="0"/>
              <a:t> стропил при повреждении мауэрлата</a:t>
            </a:r>
            <a:endParaRPr lang="ru-RU" sz="3600" dirty="0"/>
          </a:p>
        </p:txBody>
      </p:sp>
      <p:sp>
        <p:nvSpPr>
          <p:cNvPr id="19"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pic>
        <p:nvPicPr>
          <p:cNvPr id="8202" name="Picture 10"/>
          <p:cNvPicPr>
            <a:picLocks noChangeAspect="1" noChangeArrowheads="1"/>
          </p:cNvPicPr>
          <p:nvPr/>
        </p:nvPicPr>
        <p:blipFill>
          <a:blip r:embed="rId2" cstate="print">
            <a:lum contrast="-40000"/>
            <a:extLst>
              <a:ext uri="{28A0092B-C50C-407E-A947-70E740481C1C}">
                <a14:useLocalDpi xmlns:a14="http://schemas.microsoft.com/office/drawing/2010/main" val="0"/>
              </a:ext>
            </a:extLst>
          </a:blip>
          <a:srcRect/>
          <a:stretch>
            <a:fillRect/>
          </a:stretch>
        </p:blipFill>
        <p:spPr bwMode="auto">
          <a:xfrm>
            <a:off x="683568" y="1750540"/>
            <a:ext cx="7920880" cy="48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8897513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solidFill>
            <a:schemeClr val="accent4">
              <a:lumMod val="60000"/>
              <a:lumOff val="40000"/>
            </a:schemeClr>
          </a:solidFill>
          <a:ln>
            <a:solidFill>
              <a:schemeClr val="accent1"/>
            </a:solidFill>
          </a:ln>
        </p:spPr>
        <p:txBody>
          <a:bodyPr>
            <a:normAutofit/>
          </a:bodyPr>
          <a:lstStyle/>
          <a:p>
            <a:pPr lvl="0"/>
            <a:r>
              <a:rPr lang="ru-RU" sz="3600" b="1" i="1" dirty="0"/>
              <a:t>7. Устройство нормального процесса воздухообмена в чердачной крыше</a:t>
            </a:r>
            <a:endParaRPr lang="ru-RU" sz="3600" dirty="0"/>
          </a:p>
        </p:txBody>
      </p:sp>
      <p:sp>
        <p:nvSpPr>
          <p:cNvPr id="19"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pic>
        <p:nvPicPr>
          <p:cNvPr id="9230" name="Picture 14"/>
          <p:cNvPicPr>
            <a:picLocks noChangeAspect="1" noChangeArrowheads="1"/>
          </p:cNvPicPr>
          <p:nvPr/>
        </p:nvPicPr>
        <p:blipFill>
          <a:blip r:embed="rId2" cstate="print">
            <a:lum contrast="-40000"/>
            <a:extLst>
              <a:ext uri="{28A0092B-C50C-407E-A947-70E740481C1C}">
                <a14:useLocalDpi xmlns:a14="http://schemas.microsoft.com/office/drawing/2010/main" val="0"/>
              </a:ext>
            </a:extLst>
          </a:blip>
          <a:srcRect/>
          <a:stretch>
            <a:fillRect/>
          </a:stretch>
        </p:blipFill>
        <p:spPr bwMode="auto">
          <a:xfrm>
            <a:off x="387413" y="1844824"/>
            <a:ext cx="8369173" cy="48295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7254756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571480"/>
            <a:ext cx="8686800" cy="214314"/>
          </a:xfrm>
        </p:spPr>
        <p:txBody>
          <a:bodyPr>
            <a:normAutofit fontScale="90000"/>
          </a:bodyPr>
          <a:lstStyle/>
          <a:p>
            <a:pPr algn="ctr"/>
            <a:r>
              <a:rPr lang="ru-RU" sz="2200" dirty="0" smtClean="0">
                <a:solidFill>
                  <a:srgbClr val="0070C0"/>
                </a:solidFill>
              </a:rPr>
              <a:t>Основные принципы производства ремонта </a:t>
            </a:r>
            <a:r>
              <a:rPr lang="ru-RU" dirty="0" smtClean="0"/>
              <a:t/>
            </a:r>
            <a:br>
              <a:rPr lang="ru-RU" dirty="0" smtClean="0"/>
            </a:br>
            <a:endParaRPr lang="ru-RU" dirty="0"/>
          </a:p>
        </p:txBody>
      </p:sp>
      <p:sp>
        <p:nvSpPr>
          <p:cNvPr id="3" name="Содержимое 2"/>
          <p:cNvSpPr>
            <a:spLocks noGrp="1"/>
          </p:cNvSpPr>
          <p:nvPr>
            <p:ph idx="1"/>
          </p:nvPr>
        </p:nvSpPr>
        <p:spPr>
          <a:xfrm>
            <a:off x="-71502" y="785794"/>
            <a:ext cx="9215502" cy="5572164"/>
          </a:xfrm>
          <a:ln>
            <a:solidFill>
              <a:schemeClr val="accent1"/>
            </a:solidFill>
          </a:ln>
        </p:spPr>
        <p:txBody>
          <a:bodyPr>
            <a:noAutofit/>
          </a:bodyPr>
          <a:lstStyle/>
          <a:p>
            <a:pPr algn="just"/>
            <a:r>
              <a:rPr lang="ru-RU" sz="1600" b="1" dirty="0" smtClean="0">
                <a:solidFill>
                  <a:schemeClr val="tx1"/>
                </a:solidFill>
                <a:cs typeface="Arial" pitchFamily="34" charset="0"/>
              </a:rPr>
              <a:t> 	</a:t>
            </a:r>
            <a:r>
              <a:rPr lang="ru-RU" sz="1600" b="1" dirty="0" smtClean="0">
                <a:solidFill>
                  <a:schemeClr val="tx1"/>
                </a:solidFill>
                <a:latin typeface="Times New Roman" pitchFamily="18" charset="0"/>
                <a:cs typeface="Times New Roman" pitchFamily="18" charset="0"/>
              </a:rPr>
              <a:t>            </a:t>
            </a:r>
            <a:r>
              <a:rPr lang="ru-RU" sz="1600" b="1" i="1" dirty="0" smtClean="0">
                <a:solidFill>
                  <a:schemeClr val="tx1"/>
                </a:solidFill>
                <a:latin typeface="Times New Roman" pitchFamily="18" charset="0"/>
                <a:cs typeface="Times New Roman" pitchFamily="18" charset="0"/>
              </a:rPr>
              <a:t>Методы усиления и восстановления перекрытий делятся на две группы: </a:t>
            </a:r>
          </a:p>
          <a:p>
            <a:r>
              <a:rPr lang="ru-RU" sz="1600" b="1" dirty="0" smtClean="0">
                <a:solidFill>
                  <a:srgbClr val="FF0000"/>
                </a:solidFill>
                <a:latin typeface="Times New Roman" pitchFamily="18" charset="0"/>
                <a:cs typeface="Times New Roman" pitchFamily="18" charset="0"/>
              </a:rPr>
              <a:t>1. Реконструкция перекрытий, общий износ которых не превышает 60%.</a:t>
            </a:r>
          </a:p>
          <a:p>
            <a:r>
              <a:rPr lang="ru-RU" sz="1600" b="1" dirty="0" smtClean="0">
                <a:solidFill>
                  <a:schemeClr val="tx1"/>
                </a:solidFill>
                <a:latin typeface="Times New Roman" pitchFamily="18" charset="0"/>
                <a:cs typeface="Times New Roman" pitchFamily="18" charset="0"/>
              </a:rPr>
              <a:t>- Разгрузка конструкций (используют современные материалы для уменьшения собственного веса перекрытия).</a:t>
            </a:r>
            <a:br>
              <a:rPr lang="ru-RU" sz="1600" b="1" dirty="0" smtClean="0">
                <a:solidFill>
                  <a:schemeClr val="tx1"/>
                </a:solidFill>
                <a:latin typeface="Times New Roman" pitchFamily="18" charset="0"/>
                <a:cs typeface="Times New Roman" pitchFamily="18" charset="0"/>
              </a:rPr>
            </a:br>
            <a:r>
              <a:rPr lang="ru-RU" sz="1600" b="1" dirty="0" smtClean="0">
                <a:solidFill>
                  <a:schemeClr val="tx1"/>
                </a:solidFill>
                <a:latin typeface="Times New Roman" pitchFamily="18" charset="0"/>
                <a:cs typeface="Times New Roman" pitchFamily="18" charset="0"/>
              </a:rPr>
              <a:t>- Включение новых конструктивных элементов перекрытия. </a:t>
            </a:r>
            <a:br>
              <a:rPr lang="ru-RU" sz="1600" b="1" dirty="0" smtClean="0">
                <a:solidFill>
                  <a:schemeClr val="tx1"/>
                </a:solidFill>
                <a:latin typeface="Times New Roman" pitchFamily="18" charset="0"/>
                <a:cs typeface="Times New Roman" pitchFamily="18" charset="0"/>
              </a:rPr>
            </a:br>
            <a:r>
              <a:rPr lang="ru-RU" sz="1600" b="1" dirty="0" smtClean="0">
                <a:solidFill>
                  <a:schemeClr val="tx1"/>
                </a:solidFill>
                <a:latin typeface="Times New Roman" pitchFamily="18" charset="0"/>
                <a:cs typeface="Times New Roman" pitchFamily="18" charset="0"/>
              </a:rPr>
              <a:t>(устраивают дополнительные несущие элементы для разгрузки существующих).</a:t>
            </a:r>
            <a:br>
              <a:rPr lang="ru-RU" sz="1600" b="1" dirty="0" smtClean="0">
                <a:solidFill>
                  <a:schemeClr val="tx1"/>
                </a:solidFill>
                <a:latin typeface="Times New Roman" pitchFamily="18" charset="0"/>
                <a:cs typeface="Times New Roman" pitchFamily="18" charset="0"/>
              </a:rPr>
            </a:br>
            <a:r>
              <a:rPr lang="ru-RU" sz="1600" b="1" dirty="0" smtClean="0">
                <a:solidFill>
                  <a:schemeClr val="tx1"/>
                </a:solidFill>
                <a:latin typeface="Times New Roman" pitchFamily="18" charset="0"/>
                <a:cs typeface="Times New Roman" pitchFamily="18" charset="0"/>
              </a:rPr>
              <a:t>- Изменение конструктивной схемы перекрытия.</a:t>
            </a:r>
          </a:p>
          <a:p>
            <a:r>
              <a:rPr lang="ru-RU" sz="1600" b="1" dirty="0" smtClean="0">
                <a:solidFill>
                  <a:srgbClr val="FF0000"/>
                </a:solidFill>
                <a:latin typeface="Times New Roman" pitchFamily="18" charset="0"/>
                <a:cs typeface="Times New Roman" pitchFamily="18" charset="0"/>
              </a:rPr>
              <a:t>2. Реконструкция перекрытий, общий износ которых не превышает 40%</a:t>
            </a:r>
            <a:r>
              <a:rPr lang="ru-RU" sz="1600" b="1" dirty="0" smtClean="0">
                <a:solidFill>
                  <a:schemeClr val="tx1"/>
                </a:solidFill>
                <a:latin typeface="Times New Roman" pitchFamily="18" charset="0"/>
                <a:cs typeface="Times New Roman" pitchFamily="18" charset="0"/>
              </a:rPr>
              <a:t/>
            </a:r>
            <a:br>
              <a:rPr lang="ru-RU" sz="1600" b="1" dirty="0" smtClean="0">
                <a:solidFill>
                  <a:schemeClr val="tx1"/>
                </a:solidFill>
                <a:latin typeface="Times New Roman" pitchFamily="18" charset="0"/>
                <a:cs typeface="Times New Roman" pitchFamily="18" charset="0"/>
              </a:rPr>
            </a:br>
            <a:r>
              <a:rPr lang="ru-RU" sz="1600" b="1" dirty="0" smtClean="0">
                <a:solidFill>
                  <a:schemeClr val="tx1"/>
                </a:solidFill>
                <a:latin typeface="Times New Roman" pitchFamily="18" charset="0"/>
                <a:cs typeface="Times New Roman" pitchFamily="18" charset="0"/>
              </a:rPr>
              <a:t>- Выявление и использование неучтённых запасов прочности (проводят перерасчёт схемы перекрытий, используя новые нормы, чтобы задействовать все ресурсы прочности конструкции</a:t>
            </a:r>
            <a:r>
              <a:rPr lang="ru-RU" sz="1600" dirty="0" smtClean="0">
                <a:solidFill>
                  <a:schemeClr val="tx1"/>
                </a:solidFill>
                <a:latin typeface="Times New Roman" pitchFamily="18" charset="0"/>
                <a:cs typeface="Times New Roman" pitchFamily="18" charset="0"/>
              </a:rPr>
              <a:t>).</a:t>
            </a:r>
          </a:p>
          <a:p>
            <a:pPr algn="just"/>
            <a:r>
              <a:rPr lang="ru-RU" sz="1600" b="1" dirty="0" smtClean="0">
                <a:solidFill>
                  <a:schemeClr val="tx1"/>
                </a:solidFill>
                <a:latin typeface="Times New Roman" pitchFamily="18" charset="0"/>
                <a:cs typeface="Times New Roman" pitchFamily="18" charset="0"/>
              </a:rPr>
              <a:t>- Увеличение сечения (к сечениям имеющихся конструктивных элементов прикрепляют дополнительные, с целью перераспределения нагрузки. Для деревянных перекрытий это могут быть накладки или металлические протезы, для железобетонных – металлические хомуты, к стальным же приваривают прокатные профили).</a:t>
            </a:r>
          </a:p>
          <a:p>
            <a:r>
              <a:rPr lang="ru-RU" sz="1600" b="1" dirty="0" smtClean="0">
                <a:solidFill>
                  <a:schemeClr val="tx1"/>
                </a:solidFill>
                <a:latin typeface="Times New Roman" pitchFamily="18" charset="0"/>
                <a:cs typeface="Times New Roman" pitchFamily="18" charset="0"/>
              </a:rPr>
              <a:t>                              </a:t>
            </a:r>
            <a:r>
              <a:rPr lang="ru-RU" sz="1600" b="1" i="1" dirty="0" smtClean="0">
                <a:solidFill>
                  <a:schemeClr val="tx1"/>
                </a:solidFill>
                <a:latin typeface="Times New Roman" pitchFamily="18" charset="0"/>
                <a:cs typeface="Times New Roman" pitchFamily="18" charset="0"/>
              </a:rPr>
              <a:t>Особенности и трудности реконструкции перекрытий:</a:t>
            </a:r>
          </a:p>
          <a:p>
            <a:r>
              <a:rPr lang="ru-RU" sz="1600" b="1" dirty="0" smtClean="0">
                <a:solidFill>
                  <a:schemeClr val="tx1"/>
                </a:solidFill>
                <a:latin typeface="Times New Roman" pitchFamily="18" charset="0"/>
                <a:cs typeface="Times New Roman" pitchFamily="18" charset="0"/>
              </a:rPr>
              <a:t>1. Отсутствие возможности максимально механизировать процесс реконструкции.</a:t>
            </a:r>
          </a:p>
          <a:p>
            <a:r>
              <a:rPr lang="ru-RU" sz="1600" b="1" dirty="0" smtClean="0">
                <a:solidFill>
                  <a:schemeClr val="tx1"/>
                </a:solidFill>
                <a:latin typeface="Times New Roman" pitchFamily="18" charset="0"/>
                <a:cs typeface="Times New Roman" pitchFamily="18" charset="0"/>
              </a:rPr>
              <a:t>2. Необходимость проведения работ по реконструкции в значительно стеснённых условиях.</a:t>
            </a:r>
          </a:p>
          <a:p>
            <a:r>
              <a:rPr lang="ru-RU" sz="1600" b="1" dirty="0" smtClean="0">
                <a:solidFill>
                  <a:schemeClr val="tx1"/>
                </a:solidFill>
                <a:latin typeface="Times New Roman" pitchFamily="18" charset="0"/>
                <a:cs typeface="Times New Roman" pitchFamily="18" charset="0"/>
              </a:rPr>
              <a:t>3. Необходимость проведения подготовительных работ (таких, как пробивка борозд, гнёзд в стенах).</a:t>
            </a:r>
          </a:p>
          <a:p>
            <a:r>
              <a:rPr lang="ru-RU" sz="1600" b="1" dirty="0" smtClean="0">
                <a:solidFill>
                  <a:schemeClr val="tx1"/>
                </a:solidFill>
                <a:latin typeface="Times New Roman" pitchFamily="18" charset="0"/>
                <a:cs typeface="Times New Roman" pitchFamily="18" charset="0"/>
              </a:rPr>
              <a:t>4. Трудности при устранении различных погрешностей в ходе работ.</a:t>
            </a:r>
          </a:p>
          <a:p>
            <a:pPr algn="just"/>
            <a:endParaRPr lang="ru-RU" sz="1400" b="1" dirty="0" smtClean="0">
              <a:solidFill>
                <a:schemeClr val="tx1"/>
              </a:solidFill>
              <a:latin typeface="Times New Roman" pitchFamily="18" charset="0"/>
              <a:cs typeface="Times New Roman" pitchFamily="18" charset="0"/>
            </a:endParaRPr>
          </a:p>
          <a:p>
            <a:pPr algn="just"/>
            <a:endParaRPr lang="ru-RU" sz="1600" b="1"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390056823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42852"/>
            <a:ext cx="8686800" cy="428628"/>
          </a:xfrm>
        </p:spPr>
        <p:txBody>
          <a:bodyPr>
            <a:normAutofit/>
          </a:bodyPr>
          <a:lstStyle/>
          <a:p>
            <a:pPr algn="ctr"/>
            <a:r>
              <a:rPr lang="ru-RU" sz="2000" dirty="0" smtClean="0">
                <a:solidFill>
                  <a:srgbClr val="0070C0"/>
                </a:solidFill>
              </a:rPr>
              <a:t>РЕМОНТ ДЕРЕВЯННЫХ ПЕРЕКРЫТИЙ</a:t>
            </a:r>
            <a:endParaRPr lang="ru-RU" sz="2000" dirty="0">
              <a:solidFill>
                <a:srgbClr val="0070C0"/>
              </a:solidFill>
            </a:endParaRPr>
          </a:p>
        </p:txBody>
      </p:sp>
      <p:sp>
        <p:nvSpPr>
          <p:cNvPr id="3" name="Содержимое 2"/>
          <p:cNvSpPr>
            <a:spLocks noGrp="1"/>
          </p:cNvSpPr>
          <p:nvPr>
            <p:ph idx="1"/>
          </p:nvPr>
        </p:nvSpPr>
        <p:spPr>
          <a:xfrm>
            <a:off x="214282" y="642918"/>
            <a:ext cx="8686800" cy="5929354"/>
          </a:xfrm>
        </p:spPr>
        <p:txBody>
          <a:bodyPr>
            <a:normAutofit fontScale="47500" lnSpcReduction="20000"/>
          </a:bodyPr>
          <a:lstStyle/>
          <a:p>
            <a:pPr algn="just"/>
            <a:r>
              <a:rPr lang="ru-RU" sz="3400" dirty="0" smtClean="0">
                <a:solidFill>
                  <a:schemeClr val="tx1"/>
                </a:solidFill>
                <a:latin typeface="Times New Roman" pitchFamily="18" charset="0"/>
                <a:cs typeface="Times New Roman" pitchFamily="18" charset="0"/>
              </a:rPr>
              <a:t>           </a:t>
            </a:r>
            <a:r>
              <a:rPr lang="ru-RU" sz="3400" b="1" dirty="0" smtClean="0">
                <a:solidFill>
                  <a:schemeClr val="tx1"/>
                </a:solidFill>
                <a:latin typeface="Times New Roman" pitchFamily="18" charset="0"/>
                <a:cs typeface="Times New Roman" pitchFamily="18" charset="0"/>
              </a:rPr>
              <a:t>Деревянные перекрытия до 40-х годов нашего столетия были наиболее широко распространены в практике строительства (до 80% от общего количества). </a:t>
            </a:r>
          </a:p>
          <a:p>
            <a:pPr algn="just"/>
            <a:r>
              <a:rPr lang="ru-RU" sz="3400" b="1" dirty="0" smtClean="0">
                <a:solidFill>
                  <a:schemeClr val="tx1"/>
                </a:solidFill>
                <a:latin typeface="Times New Roman" pitchFamily="18" charset="0"/>
                <a:cs typeface="Times New Roman" pitchFamily="18" charset="0"/>
              </a:rPr>
              <a:t>	Наиболее распространенными дефектами деревянных перекрытий являются:</a:t>
            </a:r>
          </a:p>
          <a:p>
            <a:pPr algn="just"/>
            <a:r>
              <a:rPr lang="ru-RU" sz="3400" b="1" dirty="0" smtClean="0">
                <a:solidFill>
                  <a:schemeClr val="tx1"/>
                </a:solidFill>
                <a:latin typeface="Times New Roman" pitchFamily="18" charset="0"/>
                <a:cs typeface="Times New Roman" pitchFamily="18" charset="0"/>
              </a:rPr>
              <a:t> -загнивание концов балок в гнездах наружных стен;</a:t>
            </a:r>
          </a:p>
          <a:p>
            <a:pPr algn="just"/>
            <a:r>
              <a:rPr lang="ru-RU" sz="3400" b="1" dirty="0" smtClean="0">
                <a:solidFill>
                  <a:schemeClr val="tx1"/>
                </a:solidFill>
                <a:latin typeface="Times New Roman" pitchFamily="18" charset="0"/>
                <a:cs typeface="Times New Roman" pitchFamily="18" charset="0"/>
              </a:rPr>
              <a:t>- прогибы;</a:t>
            </a:r>
          </a:p>
          <a:p>
            <a:pPr algn="just"/>
            <a:r>
              <a:rPr lang="ru-RU" sz="3400" b="1" dirty="0" smtClean="0">
                <a:solidFill>
                  <a:schemeClr val="tx1"/>
                </a:solidFill>
                <a:latin typeface="Times New Roman" pitchFamily="18" charset="0"/>
                <a:cs typeface="Times New Roman" pitchFamily="18" charset="0"/>
              </a:rPr>
              <a:t>-снижение звукоизоляции и теплоизоляции междуэтажных, чердачных и </a:t>
            </a:r>
            <a:r>
              <a:rPr lang="ru-RU" sz="3400" b="1" dirty="0" err="1" smtClean="0">
                <a:solidFill>
                  <a:schemeClr val="tx1"/>
                </a:solidFill>
                <a:latin typeface="Times New Roman" pitchFamily="18" charset="0"/>
                <a:cs typeface="Times New Roman" pitchFamily="18" charset="0"/>
              </a:rPr>
              <a:t>надподвальных</a:t>
            </a:r>
            <a:r>
              <a:rPr lang="ru-RU" sz="3400" b="1" dirty="0" smtClean="0">
                <a:solidFill>
                  <a:schemeClr val="tx1"/>
                </a:solidFill>
                <a:latin typeface="Times New Roman" pitchFamily="18" charset="0"/>
                <a:cs typeface="Times New Roman" pitchFamily="18" charset="0"/>
              </a:rPr>
              <a:t> перекрытий.		</a:t>
            </a:r>
          </a:p>
          <a:p>
            <a:pPr algn="just"/>
            <a:r>
              <a:rPr lang="ru-RU" sz="3400" b="1" dirty="0" smtClean="0">
                <a:solidFill>
                  <a:schemeClr val="tx1"/>
                </a:solidFill>
                <a:latin typeface="Times New Roman" pitchFamily="18" charset="0"/>
                <a:cs typeface="Times New Roman" pitchFamily="18" charset="0"/>
              </a:rPr>
              <a:t>	К основным причинам появления дефектов относятся:</a:t>
            </a:r>
          </a:p>
          <a:p>
            <a:pPr algn="just">
              <a:buNone/>
            </a:pPr>
            <a:r>
              <a:rPr lang="ru-RU" sz="3400" b="1" dirty="0" smtClean="0">
                <a:solidFill>
                  <a:schemeClr val="tx1"/>
                </a:solidFill>
                <a:latin typeface="Times New Roman" pitchFamily="18" charset="0"/>
                <a:cs typeface="Times New Roman" pitchFamily="18" charset="0"/>
              </a:rPr>
              <a:t>      - неправильная заделка деревянных балок в кирпичные стены;</a:t>
            </a:r>
          </a:p>
          <a:p>
            <a:pPr algn="just">
              <a:buNone/>
            </a:pPr>
            <a:r>
              <a:rPr lang="ru-RU" sz="3400" b="1" dirty="0" smtClean="0">
                <a:solidFill>
                  <a:schemeClr val="tx1"/>
                </a:solidFill>
                <a:latin typeface="Times New Roman" pitchFamily="18" charset="0"/>
                <a:cs typeface="Times New Roman" pitchFamily="18" charset="0"/>
              </a:rPr>
              <a:t>      - неблагоприятный температурно-влажностный режим в помещениях;</a:t>
            </a:r>
          </a:p>
          <a:p>
            <a:pPr algn="just">
              <a:buNone/>
            </a:pPr>
            <a:r>
              <a:rPr lang="ru-RU" sz="3400" b="1" dirty="0" smtClean="0">
                <a:solidFill>
                  <a:schemeClr val="tx1"/>
                </a:solidFill>
                <a:latin typeface="Times New Roman" pitchFamily="18" charset="0"/>
                <a:cs typeface="Times New Roman" pitchFamily="18" charset="0"/>
              </a:rPr>
              <a:t>      - перегрузка перекрытий; </a:t>
            </a:r>
          </a:p>
          <a:p>
            <a:pPr algn="just">
              <a:buNone/>
            </a:pPr>
            <a:r>
              <a:rPr lang="ru-RU" sz="3400" b="1" dirty="0" smtClean="0">
                <a:solidFill>
                  <a:schemeClr val="tx1"/>
                </a:solidFill>
                <a:latin typeface="Times New Roman" pitchFamily="18" charset="0"/>
                <a:cs typeface="Times New Roman" pitchFamily="18" charset="0"/>
              </a:rPr>
              <a:t>      -отсутствие или повреждение звукоизоляционных прокладок;</a:t>
            </a:r>
          </a:p>
          <a:p>
            <a:pPr algn="just">
              <a:buNone/>
            </a:pPr>
            <a:r>
              <a:rPr lang="ru-RU" sz="3400" b="1" dirty="0" smtClean="0">
                <a:solidFill>
                  <a:schemeClr val="tx1"/>
                </a:solidFill>
                <a:latin typeface="Times New Roman" pitchFamily="18" charset="0"/>
                <a:cs typeface="Times New Roman" pitchFamily="18" charset="0"/>
              </a:rPr>
              <a:t>     -увлажнение и уплотнение теплоизоляционного слоя чердачных перекрытий вследствие неправильного аэрационного режима и протечек кровли. </a:t>
            </a:r>
          </a:p>
          <a:p>
            <a:pPr algn="just"/>
            <a:r>
              <a:rPr lang="ru-RU" sz="3400" b="1" dirty="0" smtClean="0">
                <a:solidFill>
                  <a:schemeClr val="tx1"/>
                </a:solidFill>
                <a:latin typeface="Times New Roman" pitchFamily="18" charset="0"/>
                <a:cs typeface="Times New Roman" pitchFamily="18" charset="0"/>
              </a:rPr>
              <a:t>           При ремонте перекрытий производят замену или усиление концов деревянных балок, замену отдельных балок, замену части наката, всего перекрытия или его части.</a:t>
            </a:r>
          </a:p>
          <a:p>
            <a:pPr algn="just"/>
            <a:r>
              <a:rPr lang="ru-RU" sz="3400" b="1" dirty="0" smtClean="0">
                <a:solidFill>
                  <a:schemeClr val="tx1"/>
                </a:solidFill>
                <a:latin typeface="Times New Roman" pitchFamily="18" charset="0"/>
                <a:cs typeface="Times New Roman" pitchFamily="18" charset="0"/>
              </a:rPr>
              <a:t>           При повреждении концов отдельных балок под ремонтируемую балку устанавливают временную опору. Затем вскрывают пол, снимают засыпку и смазку, разбирают и удаляют сгнившую часть балки.</a:t>
            </a:r>
          </a:p>
          <a:p>
            <a:pPr algn="just"/>
            <a:r>
              <a:rPr lang="ru-RU" sz="3400" b="1" dirty="0" smtClean="0">
                <a:solidFill>
                  <a:schemeClr val="tx1"/>
                </a:solidFill>
                <a:latin typeface="Times New Roman" pitchFamily="18" charset="0"/>
                <a:cs typeface="Times New Roman" pitchFamily="18" charset="0"/>
              </a:rPr>
              <a:t>	При частичном загнивании или повреждении деревянных балок выполняются работы по замене небольших участков в местах </a:t>
            </a:r>
            <a:r>
              <a:rPr lang="ru-RU" sz="3400" b="1" dirty="0" err="1" smtClean="0">
                <a:solidFill>
                  <a:schemeClr val="tx1"/>
                </a:solidFill>
                <a:latin typeface="Times New Roman" pitchFamily="18" charset="0"/>
                <a:cs typeface="Times New Roman" pitchFamily="18" charset="0"/>
              </a:rPr>
              <a:t>опирания</a:t>
            </a:r>
            <a:r>
              <a:rPr lang="ru-RU" sz="3400" b="1" dirty="0" smtClean="0">
                <a:solidFill>
                  <a:schemeClr val="tx1"/>
                </a:solidFill>
                <a:latin typeface="Times New Roman" pitchFamily="18" charset="0"/>
                <a:cs typeface="Times New Roman" pitchFamily="18" charset="0"/>
              </a:rPr>
              <a:t> несущих элементов и в пролетах. В этих случаях сгнившие участки балок заменяются постановкой боковых деревянных или металлических накладок, </a:t>
            </a:r>
            <a:r>
              <a:rPr lang="ru-RU" sz="3400" b="1" dirty="0" err="1" smtClean="0">
                <a:solidFill>
                  <a:schemeClr val="tx1"/>
                </a:solidFill>
                <a:latin typeface="Times New Roman" pitchFamily="18" charset="0"/>
                <a:cs typeface="Times New Roman" pitchFamily="18" charset="0"/>
              </a:rPr>
              <a:t>подбалок</a:t>
            </a:r>
            <a:r>
              <a:rPr lang="ru-RU" sz="3400" b="1" dirty="0" smtClean="0">
                <a:solidFill>
                  <a:schemeClr val="tx1"/>
                </a:solidFill>
                <a:latin typeface="Times New Roman" pitchFamily="18" charset="0"/>
                <a:cs typeface="Times New Roman" pitchFamily="18" charset="0"/>
              </a:rPr>
              <a:t> либо новыми отрезками балок, которые крепятся с помощью так называемых «протезов». </a:t>
            </a:r>
          </a:p>
          <a:p>
            <a:endParaRPr lang="ru-RU" dirty="0"/>
          </a:p>
        </p:txBody>
      </p:sp>
    </p:spTree>
    <p:extLst>
      <p:ext uri="{BB962C8B-B14F-4D97-AF65-F5344CB8AC3E}">
        <p14:creationId xmlns:p14="http://schemas.microsoft.com/office/powerpoint/2010/main" val="345707840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2"/>
          </p:nvPr>
        </p:nvSpPr>
        <p:spPr>
          <a:xfrm>
            <a:off x="285720" y="5357826"/>
            <a:ext cx="8643998" cy="1285884"/>
          </a:xfrm>
        </p:spPr>
        <p:txBody>
          <a:bodyPr>
            <a:noAutofit/>
          </a:bodyPr>
          <a:lstStyle/>
          <a:p>
            <a:r>
              <a:rPr lang="ru-RU" b="1" dirty="0" smtClean="0">
                <a:solidFill>
                  <a:schemeClr val="tx1"/>
                </a:solidFill>
                <a:latin typeface="Times New Roman" pitchFamily="18" charset="0"/>
                <a:cs typeface="Times New Roman" pitchFamily="18" charset="0"/>
              </a:rPr>
              <a:t>Рис.2. </a:t>
            </a:r>
            <a:r>
              <a:rPr lang="ru-RU" b="1" dirty="0" smtClean="0">
                <a:solidFill>
                  <a:srgbClr val="FF0000"/>
                </a:solidFill>
                <a:latin typeface="Times New Roman" pitchFamily="18" charset="0"/>
                <a:cs typeface="Times New Roman" pitchFamily="18" charset="0"/>
              </a:rPr>
              <a:t>Усиление балок перекрытий</a:t>
            </a:r>
            <a:r>
              <a:rPr lang="ru-RU" b="1" dirty="0" smtClean="0">
                <a:solidFill>
                  <a:schemeClr val="tx1"/>
                </a:solidFill>
                <a:latin typeface="Times New Roman" pitchFamily="18" charset="0"/>
                <a:cs typeface="Times New Roman" pitchFamily="18" charset="0"/>
              </a:rPr>
              <a:t>: А - протезами, Б - увеличением сечения балок, а - деревянных с помощью деревянных протезов; б - то же, с помощью </a:t>
            </a:r>
            <a:r>
              <a:rPr lang="ru-RU" b="1" dirty="0" err="1" smtClean="0">
                <a:solidFill>
                  <a:schemeClr val="tx1"/>
                </a:solidFill>
                <a:latin typeface="Times New Roman" pitchFamily="18" charset="0"/>
                <a:cs typeface="Times New Roman" pitchFamily="18" charset="0"/>
              </a:rPr>
              <a:t>пристенных</a:t>
            </a:r>
            <a:r>
              <a:rPr lang="ru-RU" b="1" dirty="0" smtClean="0">
                <a:solidFill>
                  <a:schemeClr val="tx1"/>
                </a:solidFill>
                <a:latin typeface="Times New Roman" pitchFamily="18" charset="0"/>
                <a:cs typeface="Times New Roman" pitchFamily="18" charset="0"/>
              </a:rPr>
              <a:t> прогонов и кронштейнов; в - то же, с помощью протезов из прутковых прогонов; г - с помощью накладных пластин; 1 - деревянная балка; 2 - деревянный протез; 3 - </a:t>
            </a:r>
            <a:r>
              <a:rPr lang="ru-RU" b="1" dirty="0" err="1" smtClean="0">
                <a:solidFill>
                  <a:schemeClr val="tx1"/>
                </a:solidFill>
                <a:latin typeface="Times New Roman" pitchFamily="18" charset="0"/>
                <a:cs typeface="Times New Roman" pitchFamily="18" charset="0"/>
              </a:rPr>
              <a:t>пристенный</a:t>
            </a:r>
            <a:r>
              <a:rPr lang="ru-RU" b="1" dirty="0" smtClean="0">
                <a:solidFill>
                  <a:schemeClr val="tx1"/>
                </a:solidFill>
                <a:latin typeface="Times New Roman" pitchFamily="18" charset="0"/>
                <a:cs typeface="Times New Roman" pitchFamily="18" charset="0"/>
              </a:rPr>
              <a:t> прогон; 4 - кронштейн; 5 - стальной протез.</a:t>
            </a:r>
            <a:endParaRPr lang="ru-RU" b="1" dirty="0">
              <a:solidFill>
                <a:schemeClr val="tx1"/>
              </a:solidFill>
              <a:latin typeface="Times New Roman" pitchFamily="18" charset="0"/>
              <a:cs typeface="Times New Roman" pitchFamily="18" charset="0"/>
            </a:endParaRPr>
          </a:p>
        </p:txBody>
      </p:sp>
      <p:pic>
        <p:nvPicPr>
          <p:cNvPr id="3074" name="Picture 2"/>
          <p:cNvPicPr>
            <a:picLocks noGrp="1" noChangeAspect="1" noChangeArrowheads="1"/>
          </p:cNvPicPr>
          <p:nvPr>
            <p:ph sz="half" idx="1"/>
          </p:nvPr>
        </p:nvPicPr>
        <p:blipFill>
          <a:blip r:embed="rId2"/>
          <a:srcRect/>
          <a:stretch>
            <a:fillRect/>
          </a:stretch>
        </p:blipFill>
        <p:spPr bwMode="auto">
          <a:xfrm>
            <a:off x="3214646" y="357166"/>
            <a:ext cx="5929354" cy="4929222"/>
          </a:xfrm>
          <a:prstGeom prst="rect">
            <a:avLst/>
          </a:prstGeom>
          <a:noFill/>
          <a:ln w="9525">
            <a:noFill/>
            <a:miter lim="800000"/>
            <a:headEnd/>
            <a:tailEnd/>
          </a:ln>
          <a:effectLst/>
        </p:spPr>
      </p:pic>
      <p:sp>
        <p:nvSpPr>
          <p:cNvPr id="6" name="Текст 2"/>
          <p:cNvSpPr txBox="1">
            <a:spLocks/>
          </p:cNvSpPr>
          <p:nvPr/>
        </p:nvSpPr>
        <p:spPr>
          <a:xfrm>
            <a:off x="0" y="357166"/>
            <a:ext cx="3071802" cy="5072098"/>
          </a:xfrm>
          <a:prstGeom prst="rect">
            <a:avLst/>
          </a:prstGeom>
        </p:spPr>
        <p:txBody>
          <a:bodyPr vert="horz">
            <a:normAutofit/>
          </a:bodyPr>
          <a:lstStyle/>
          <a:p>
            <a:pPr marL="0" marR="0" lvl="0" indent="0" algn="l" defTabSz="914400" rtl="0" eaLnBrk="1" fontAlgn="auto" latinLnBrk="0" hangingPunct="1">
              <a:lnSpc>
                <a:spcPct val="100000"/>
              </a:lnSpc>
              <a:spcBef>
                <a:spcPct val="20000"/>
              </a:spcBef>
              <a:spcAft>
                <a:spcPts val="0"/>
              </a:spcAft>
              <a:buClr>
                <a:schemeClr val="accent1"/>
              </a:buClr>
              <a:buSzPct val="70000"/>
              <a:buFont typeface="Wingdings 2"/>
              <a:buNone/>
              <a:tabLst/>
              <a:defRPr/>
            </a:pPr>
            <a:endParaRPr kumimoji="0" lang="ru-RU" sz="1400" b="0" i="0" u="none" strike="noStrike" kern="1200" cap="none" spc="0" normalizeH="0" baseline="0" noProof="0" dirty="0">
              <a:ln>
                <a:noFill/>
              </a:ln>
              <a:solidFill>
                <a:schemeClr val="tx2"/>
              </a:solidFill>
              <a:effectLst/>
              <a:uLnTx/>
              <a:uFillTx/>
              <a:latin typeface="+mn-lt"/>
              <a:ea typeface="+mn-ea"/>
              <a:cs typeface="+mn-cs"/>
            </a:endParaRPr>
          </a:p>
        </p:txBody>
      </p:sp>
      <p:sp>
        <p:nvSpPr>
          <p:cNvPr id="7" name="Прямоугольник 6"/>
          <p:cNvSpPr/>
          <p:nvPr/>
        </p:nvSpPr>
        <p:spPr>
          <a:xfrm>
            <a:off x="0" y="357166"/>
            <a:ext cx="3214678" cy="4708981"/>
          </a:xfrm>
          <a:prstGeom prst="rect">
            <a:avLst/>
          </a:prstGeom>
        </p:spPr>
        <p:txBody>
          <a:bodyPr wrap="square">
            <a:spAutoFit/>
          </a:bodyPr>
          <a:lstStyle/>
          <a:p>
            <a:pPr algn="ctr"/>
            <a:r>
              <a:rPr lang="ru-RU" sz="1500" b="1" dirty="0" smtClean="0">
                <a:latin typeface="Times New Roman" pitchFamily="18" charset="0"/>
                <a:cs typeface="Times New Roman" pitchFamily="18" charset="0"/>
              </a:rPr>
              <a:t>       Поскольку в процессе длительной эксплуатации помещений с нормальным влажностным режимом повреждения балок встречаются только в локальных участках заменяют не все балки; а только поврежденные участки. Поврежденные участки балок заменяют протезами из здоровой древесины или металлическими - прутково-шпренгельной конструкции. Применяют также опорные деревянные кронштейны, если это допускается решением интерьера. Замены балок можно избежать даже в случаях увеличения нагрузки на перекрытие при перепрофилировании здания.</a:t>
            </a:r>
            <a:endParaRPr lang="ru-RU" sz="1500" b="1" dirty="0">
              <a:latin typeface="Times New Roman" pitchFamily="18" charset="0"/>
              <a:cs typeface="Times New Roman" pitchFamily="18" charset="0"/>
            </a:endParaRPr>
          </a:p>
        </p:txBody>
      </p:sp>
    </p:spTree>
    <p:extLst>
      <p:ext uri="{BB962C8B-B14F-4D97-AF65-F5344CB8AC3E}">
        <p14:creationId xmlns:p14="http://schemas.microsoft.com/office/powerpoint/2010/main" val="180210275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357166"/>
            <a:ext cx="8686800" cy="6500834"/>
          </a:xfrm>
        </p:spPr>
        <p:txBody>
          <a:bodyPr>
            <a:normAutofit/>
          </a:bodyPr>
          <a:lstStyle/>
          <a:p>
            <a:pPr algn="just"/>
            <a:endParaRPr lang="ru-RU" sz="1700" b="1" dirty="0" smtClean="0">
              <a:solidFill>
                <a:schemeClr val="tx1"/>
              </a:solidFill>
              <a:latin typeface="Times New Roman" pitchFamily="18" charset="0"/>
              <a:cs typeface="Times New Roman" pitchFamily="18" charset="0"/>
            </a:endParaRPr>
          </a:p>
          <a:p>
            <a:pPr algn="just"/>
            <a:r>
              <a:rPr lang="ru-RU" sz="1700" b="1" dirty="0" smtClean="0">
                <a:solidFill>
                  <a:schemeClr val="tx1"/>
                </a:solidFill>
                <a:latin typeface="Times New Roman" pitchFamily="18" charset="0"/>
                <a:cs typeface="Times New Roman" pitchFamily="18" charset="0"/>
              </a:rPr>
              <a:t>         Наибольшее распространение получили </a:t>
            </a:r>
            <a:r>
              <a:rPr lang="ru-RU" sz="1700" b="1" i="1" dirty="0" smtClean="0">
                <a:solidFill>
                  <a:schemeClr val="tx1"/>
                </a:solidFill>
                <a:latin typeface="Times New Roman" pitchFamily="18" charset="0"/>
                <a:cs typeface="Times New Roman" pitchFamily="18" charset="0"/>
              </a:rPr>
              <a:t>прутковые металлические протезы</a:t>
            </a:r>
            <a:r>
              <a:rPr lang="ru-RU" sz="1700" b="1" dirty="0" smtClean="0">
                <a:solidFill>
                  <a:schemeClr val="tx1"/>
                </a:solidFill>
                <a:latin typeface="Times New Roman" pitchFamily="18" charset="0"/>
                <a:cs typeface="Times New Roman" pitchFamily="18" charset="0"/>
              </a:rPr>
              <a:t>, </a:t>
            </a:r>
            <a:r>
              <a:rPr lang="ru-RU" sz="1700" b="1" i="1" dirty="0" smtClean="0">
                <a:solidFill>
                  <a:schemeClr val="tx1"/>
                </a:solidFill>
                <a:latin typeface="Times New Roman" pitchFamily="18" charset="0"/>
                <a:cs typeface="Times New Roman" pitchFamily="18" charset="0"/>
              </a:rPr>
              <a:t>деревянные </a:t>
            </a:r>
            <a:r>
              <a:rPr lang="ru-RU" sz="1700" b="1" dirty="0" smtClean="0">
                <a:solidFill>
                  <a:schemeClr val="tx1"/>
                </a:solidFill>
                <a:latin typeface="Times New Roman" pitchFamily="18" charset="0"/>
                <a:cs typeface="Times New Roman" pitchFamily="18" charset="0"/>
              </a:rPr>
              <a:t>и </a:t>
            </a:r>
            <a:r>
              <a:rPr lang="ru-RU" sz="1700" b="1" i="1" dirty="0" smtClean="0">
                <a:solidFill>
                  <a:schemeClr val="tx1"/>
                </a:solidFill>
                <a:latin typeface="Times New Roman" pitchFamily="18" charset="0"/>
                <a:cs typeface="Times New Roman" pitchFamily="18" charset="0"/>
              </a:rPr>
              <a:t>из жестких профилей</a:t>
            </a:r>
            <a:r>
              <a:rPr lang="ru-RU" sz="1700" b="1" dirty="0" smtClean="0">
                <a:solidFill>
                  <a:schemeClr val="tx1"/>
                </a:solidFill>
                <a:latin typeface="Times New Roman" pitchFamily="18" charset="0"/>
                <a:cs typeface="Times New Roman" pitchFamily="18" charset="0"/>
              </a:rPr>
              <a:t> </a:t>
            </a:r>
            <a:r>
              <a:rPr lang="ru-RU" sz="1600" b="1" dirty="0" smtClean="0">
                <a:solidFill>
                  <a:schemeClr val="tx1"/>
                </a:solidFill>
              </a:rPr>
              <a:t>Протез из жестких профилей состоит из двух пар хомутов, расположенных по обеим сторонам стыка восстанавливаемой балки. Хомуты, изготовленные из полосовой стали сечением 100Х100 мм, устанавливают так, чтобы одна пара хомутов охватывала концы балки сверху, а другая — снизу. В отверстия вставляют с обеих сторон два швеллера № 12 или № 14 расчетной длиной до 2,5 м. Таким образом можно наращивать балку в середине пролета, а при использовании концевого протеза хомуты и швеллеры закладывают в гнезда стены. </a:t>
            </a:r>
            <a:endParaRPr lang="ru-RU" sz="1600" b="1" dirty="0" smtClean="0">
              <a:solidFill>
                <a:schemeClr val="tx1"/>
              </a:solidFill>
              <a:latin typeface="Times New Roman" pitchFamily="18" charset="0"/>
              <a:cs typeface="Times New Roman" pitchFamily="18" charset="0"/>
            </a:endParaRPr>
          </a:p>
          <a:p>
            <a:pPr algn="just">
              <a:buNone/>
            </a:pPr>
            <a:endParaRPr lang="ru-RU" sz="1700" b="1" dirty="0" smtClean="0">
              <a:solidFill>
                <a:schemeClr val="tx1"/>
              </a:solidFill>
              <a:latin typeface="Times New Roman" pitchFamily="18" charset="0"/>
              <a:cs typeface="Times New Roman" pitchFamily="18" charset="0"/>
            </a:endParaRPr>
          </a:p>
          <a:p>
            <a:endParaRPr lang="ru-RU" dirty="0" smtClean="0"/>
          </a:p>
          <a:p>
            <a:endParaRPr lang="ru-RU" dirty="0" smtClean="0"/>
          </a:p>
          <a:p>
            <a:endParaRPr lang="ru-RU" dirty="0" smtClean="0"/>
          </a:p>
          <a:p>
            <a:endParaRPr lang="ru-RU" dirty="0" smtClean="0"/>
          </a:p>
          <a:p>
            <a:endParaRPr lang="ru-RU" dirty="0" smtClean="0"/>
          </a:p>
          <a:p>
            <a:endParaRPr lang="ru-RU" sz="1600" b="1" dirty="0" smtClean="0">
              <a:latin typeface="Times New Roman" pitchFamily="18" charset="0"/>
              <a:cs typeface="Times New Roman" pitchFamily="18" charset="0"/>
            </a:endParaRPr>
          </a:p>
          <a:p>
            <a:pPr>
              <a:buNone/>
            </a:pPr>
            <a:endParaRPr lang="ru-RU" sz="1600" b="1" dirty="0" smtClean="0">
              <a:solidFill>
                <a:schemeClr val="tx1"/>
              </a:solidFill>
              <a:latin typeface="Times New Roman" pitchFamily="18" charset="0"/>
              <a:cs typeface="Times New Roman" pitchFamily="18" charset="0"/>
            </a:endParaRPr>
          </a:p>
          <a:p>
            <a:r>
              <a:rPr lang="ru-RU" sz="1600" b="1" dirty="0" smtClean="0">
                <a:solidFill>
                  <a:schemeClr val="tx1"/>
                </a:solidFill>
                <a:latin typeface="Times New Roman" pitchFamily="18" charset="0"/>
                <a:cs typeface="Times New Roman" pitchFamily="18" charset="0"/>
              </a:rPr>
              <a:t>Рис.2 Концевой металлический протез: 1 — существующая стена; 2 — металлический концевой протез; 3 — временная опора; 4 — </a:t>
            </a:r>
            <a:r>
              <a:rPr lang="ru-RU" sz="1600" b="1" dirty="0" err="1" smtClean="0">
                <a:solidFill>
                  <a:schemeClr val="tx1"/>
                </a:solidFill>
                <a:latin typeface="Times New Roman" pitchFamily="18" charset="0"/>
                <a:cs typeface="Times New Roman" pitchFamily="18" charset="0"/>
              </a:rPr>
              <a:t>подбетонка</a:t>
            </a:r>
            <a:r>
              <a:rPr lang="ru-RU" sz="1600" b="1" dirty="0" smtClean="0">
                <a:solidFill>
                  <a:schemeClr val="tx1"/>
                </a:solidFill>
                <a:latin typeface="Times New Roman" pitchFamily="18" charset="0"/>
                <a:cs typeface="Times New Roman" pitchFamily="18" charset="0"/>
              </a:rPr>
              <a:t> для </a:t>
            </a:r>
            <a:r>
              <a:rPr lang="ru-RU" sz="1600" b="1" dirty="0" err="1" smtClean="0">
                <a:solidFill>
                  <a:schemeClr val="tx1"/>
                </a:solidFill>
                <a:latin typeface="Times New Roman" pitchFamily="18" charset="0"/>
                <a:cs typeface="Times New Roman" pitchFamily="18" charset="0"/>
              </a:rPr>
              <a:t>опирания</a:t>
            </a:r>
            <a:r>
              <a:rPr lang="ru-RU" sz="1600" b="1" dirty="0" smtClean="0">
                <a:solidFill>
                  <a:schemeClr val="tx1"/>
                </a:solidFill>
                <a:latin typeface="Times New Roman" pitchFamily="18" charset="0"/>
                <a:cs typeface="Times New Roman" pitchFamily="18" charset="0"/>
              </a:rPr>
              <a:t> протеза; 5 — усиливаемая балка </a:t>
            </a:r>
            <a:endParaRPr lang="ru-RU" sz="1600" b="1" dirty="0">
              <a:solidFill>
                <a:schemeClr val="tx1"/>
              </a:solidFill>
              <a:latin typeface="Times New Roman" pitchFamily="18" charset="0"/>
              <a:cs typeface="Times New Roman" pitchFamily="18" charset="0"/>
            </a:endParaRPr>
          </a:p>
        </p:txBody>
      </p:sp>
      <p:pic>
        <p:nvPicPr>
          <p:cNvPr id="48130" name="Picture 2" descr="C:\Users\moskva\Desktop\5.png"/>
          <p:cNvPicPr>
            <a:picLocks noChangeAspect="1" noChangeArrowheads="1"/>
          </p:cNvPicPr>
          <p:nvPr/>
        </p:nvPicPr>
        <p:blipFill>
          <a:blip r:embed="rId2"/>
          <a:srcRect/>
          <a:stretch>
            <a:fillRect/>
          </a:stretch>
        </p:blipFill>
        <p:spPr bwMode="auto">
          <a:xfrm>
            <a:off x="1142976" y="2571744"/>
            <a:ext cx="7000924" cy="2643206"/>
          </a:xfrm>
          <a:prstGeom prst="rect">
            <a:avLst/>
          </a:prstGeom>
          <a:noFill/>
        </p:spPr>
      </p:pic>
    </p:spTree>
    <p:extLst>
      <p:ext uri="{BB962C8B-B14F-4D97-AF65-F5344CB8AC3E}">
        <p14:creationId xmlns:p14="http://schemas.microsoft.com/office/powerpoint/2010/main" val="101944780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285728"/>
            <a:ext cx="8686800" cy="6357982"/>
          </a:xfrm>
        </p:spPr>
        <p:txBody>
          <a:bodyPr>
            <a:normAutofit lnSpcReduction="10000"/>
          </a:bodyPr>
          <a:lstStyle/>
          <a:p>
            <a:r>
              <a:rPr lang="ru-RU" sz="1600" b="1" dirty="0" smtClean="0">
                <a:solidFill>
                  <a:srgbClr val="FF0000"/>
                </a:solidFill>
                <a:latin typeface="Times New Roman" pitchFamily="18" charset="0"/>
                <a:cs typeface="Times New Roman" pitchFamily="18" charset="0"/>
              </a:rPr>
              <a:t>Прутковые протезы </a:t>
            </a:r>
            <a:r>
              <a:rPr lang="ru-RU" sz="1600" b="1" dirty="0" smtClean="0">
                <a:solidFill>
                  <a:schemeClr val="tx1"/>
                </a:solidFill>
                <a:latin typeface="Times New Roman" pitchFamily="18" charset="0"/>
                <a:cs typeface="Times New Roman" pitchFamily="18" charset="0"/>
              </a:rPr>
              <a:t>(концевые и промежуточные) представляют собой легкие спаренные </a:t>
            </a:r>
            <a:r>
              <a:rPr lang="ru-RU" sz="1600" b="1" dirty="0" err="1" smtClean="0">
                <a:solidFill>
                  <a:schemeClr val="tx1"/>
                </a:solidFill>
                <a:latin typeface="Times New Roman" pitchFamily="18" charset="0"/>
                <a:cs typeface="Times New Roman" pitchFamily="18" charset="0"/>
              </a:rPr>
              <a:t>фермочки</a:t>
            </a:r>
            <a:r>
              <a:rPr lang="ru-RU" sz="1600" b="1" dirty="0" smtClean="0">
                <a:solidFill>
                  <a:schemeClr val="tx1"/>
                </a:solidFill>
                <a:latin typeface="Times New Roman" pitchFamily="18" charset="0"/>
                <a:cs typeface="Times New Roman" pitchFamily="18" charset="0"/>
              </a:rPr>
              <a:t> треугольной формы, изготовляемые из обрезков круглой стали.   В верхней и нижней части протезов находятся опорные площадки, выполненные из швеллеров, размеры которых определяются расчетом. Концевые протезы применяют тогда, когда поврежденный и удаленный концы балки не длиннее 60...80 см. Промежуточные пролеты устанавливают в середине пролета балки.</a:t>
            </a:r>
          </a:p>
          <a:p>
            <a:r>
              <a:rPr lang="ru-RU" sz="1600" b="1" dirty="0" smtClean="0">
                <a:solidFill>
                  <a:schemeClr val="tx1"/>
                </a:solidFill>
                <a:latin typeface="Times New Roman" pitchFamily="18" charset="0"/>
                <a:cs typeface="Times New Roman" pitchFamily="18" charset="0"/>
              </a:rPr>
              <a:t>    При установке концевых протезов </a:t>
            </a:r>
            <a:r>
              <a:rPr lang="ru-RU" sz="1600" b="1" dirty="0" err="1" smtClean="0">
                <a:solidFill>
                  <a:schemeClr val="tx1"/>
                </a:solidFill>
                <a:latin typeface="Times New Roman" pitchFamily="18" charset="0"/>
                <a:cs typeface="Times New Roman" pitchFamily="18" charset="0"/>
              </a:rPr>
              <a:t>фермочку</a:t>
            </a:r>
            <a:r>
              <a:rPr lang="ru-RU" sz="1600" b="1" dirty="0" smtClean="0">
                <a:solidFill>
                  <a:schemeClr val="tx1"/>
                </a:solidFill>
                <a:latin typeface="Times New Roman" pitchFamily="18" charset="0"/>
                <a:cs typeface="Times New Roman" pitchFamily="18" charset="0"/>
              </a:rPr>
              <a:t> заводят снизу в вертикальном положении и в этом положении надвигают на конец балки на длину, необходимую для укладки свободного конца протеза в гнезде стены. Затем протез поворачивают на 90° и сдвигают с таким расчетом, чтобы опорная часть его плотно легла в гнездо кирпичной стены. При наличии глубокого гнезда в стене концевой протез может быть заведен и сверху.</a:t>
            </a:r>
          </a:p>
          <a:p>
            <a:endParaRPr lang="ru-RU" sz="1600" b="1" dirty="0" smtClean="0">
              <a:solidFill>
                <a:schemeClr val="tx1"/>
              </a:solidFill>
              <a:latin typeface="Times New Roman" pitchFamily="18" charset="0"/>
              <a:cs typeface="Times New Roman" pitchFamily="18" charset="0"/>
            </a:endParaRPr>
          </a:p>
          <a:p>
            <a:endParaRPr lang="ru-RU" sz="1600" b="1" dirty="0" smtClean="0">
              <a:solidFill>
                <a:schemeClr val="tx1"/>
              </a:solidFill>
              <a:latin typeface="Times New Roman" pitchFamily="18" charset="0"/>
              <a:cs typeface="Times New Roman" pitchFamily="18" charset="0"/>
            </a:endParaRPr>
          </a:p>
          <a:p>
            <a:endParaRPr lang="ru-RU" sz="1600" b="1" dirty="0" smtClean="0">
              <a:solidFill>
                <a:schemeClr val="tx1"/>
              </a:solidFill>
              <a:latin typeface="Times New Roman" pitchFamily="18" charset="0"/>
              <a:cs typeface="Times New Roman" pitchFamily="18" charset="0"/>
            </a:endParaRPr>
          </a:p>
          <a:p>
            <a:endParaRPr lang="ru-RU" sz="1600" b="1" dirty="0" smtClean="0">
              <a:solidFill>
                <a:schemeClr val="tx1"/>
              </a:solidFill>
              <a:latin typeface="Times New Roman" pitchFamily="18" charset="0"/>
              <a:cs typeface="Times New Roman" pitchFamily="18" charset="0"/>
            </a:endParaRPr>
          </a:p>
          <a:p>
            <a:endParaRPr lang="ru-RU" sz="1600" b="1" dirty="0" smtClean="0">
              <a:solidFill>
                <a:schemeClr val="tx1"/>
              </a:solidFill>
              <a:latin typeface="Times New Roman" pitchFamily="18" charset="0"/>
              <a:cs typeface="Times New Roman" pitchFamily="18" charset="0"/>
            </a:endParaRPr>
          </a:p>
          <a:p>
            <a:endParaRPr lang="ru-RU" sz="1600" b="1" dirty="0" smtClean="0">
              <a:solidFill>
                <a:schemeClr val="tx1"/>
              </a:solidFill>
              <a:latin typeface="Times New Roman" pitchFamily="18" charset="0"/>
              <a:cs typeface="Times New Roman" pitchFamily="18" charset="0"/>
            </a:endParaRPr>
          </a:p>
          <a:p>
            <a:endParaRPr lang="ru-RU" sz="1600" b="1" dirty="0" smtClean="0">
              <a:solidFill>
                <a:schemeClr val="tx1"/>
              </a:solidFill>
              <a:latin typeface="Times New Roman" pitchFamily="18" charset="0"/>
              <a:cs typeface="Times New Roman" pitchFamily="18" charset="0"/>
            </a:endParaRPr>
          </a:p>
          <a:p>
            <a:endParaRPr lang="ru-RU" sz="1600" b="1" dirty="0" smtClean="0">
              <a:solidFill>
                <a:schemeClr val="tx1"/>
              </a:solidFill>
              <a:latin typeface="Times New Roman" pitchFamily="18" charset="0"/>
              <a:cs typeface="Times New Roman" pitchFamily="18" charset="0"/>
            </a:endParaRPr>
          </a:p>
          <a:p>
            <a:endParaRPr lang="ru-RU" sz="1600" b="1" dirty="0" smtClean="0">
              <a:solidFill>
                <a:schemeClr val="tx1"/>
              </a:solidFill>
              <a:latin typeface="Times New Roman" pitchFamily="18" charset="0"/>
              <a:cs typeface="Times New Roman" pitchFamily="18" charset="0"/>
            </a:endParaRPr>
          </a:p>
          <a:p>
            <a:endParaRPr lang="ru-RU" sz="1600" b="1" dirty="0" smtClean="0">
              <a:solidFill>
                <a:schemeClr val="tx1"/>
              </a:solidFill>
              <a:latin typeface="Times New Roman" pitchFamily="18" charset="0"/>
              <a:cs typeface="Times New Roman" pitchFamily="18" charset="0"/>
            </a:endParaRPr>
          </a:p>
          <a:p>
            <a:endParaRPr lang="ru-RU" sz="1400" b="1" i="1" dirty="0" smtClean="0">
              <a:solidFill>
                <a:schemeClr val="tx1"/>
              </a:solidFill>
              <a:latin typeface="Times New Roman" pitchFamily="18" charset="0"/>
              <a:cs typeface="Times New Roman" pitchFamily="18" charset="0"/>
            </a:endParaRPr>
          </a:p>
          <a:p>
            <a:endParaRPr lang="ru-RU" sz="1400" b="1" i="1" dirty="0" smtClean="0">
              <a:solidFill>
                <a:schemeClr val="tx1"/>
              </a:solidFill>
              <a:latin typeface="Times New Roman" pitchFamily="18" charset="0"/>
              <a:cs typeface="Times New Roman" pitchFamily="18" charset="0"/>
            </a:endParaRPr>
          </a:p>
          <a:p>
            <a:pPr algn="ctr"/>
            <a:r>
              <a:rPr lang="ru-RU" sz="1400" b="1" dirty="0" smtClean="0">
                <a:solidFill>
                  <a:schemeClr val="tx1"/>
                </a:solidFill>
                <a:latin typeface="Times New Roman" pitchFamily="18" charset="0"/>
                <a:cs typeface="Times New Roman" pitchFamily="18" charset="0"/>
              </a:rPr>
              <a:t>Рис.3 - Концевой «протез» С. Д. </a:t>
            </a:r>
            <a:r>
              <a:rPr lang="ru-RU" sz="1400" b="1" dirty="0" err="1" smtClean="0">
                <a:solidFill>
                  <a:schemeClr val="tx1"/>
                </a:solidFill>
                <a:latin typeface="Times New Roman" pitchFamily="18" charset="0"/>
                <a:cs typeface="Times New Roman" pitchFamily="18" charset="0"/>
              </a:rPr>
              <a:t>Даидбекова</a:t>
            </a:r>
            <a:endParaRPr lang="ru-RU" sz="1400" b="1" dirty="0" smtClean="0">
              <a:solidFill>
                <a:schemeClr val="tx1"/>
              </a:solidFill>
              <a:latin typeface="Times New Roman" pitchFamily="18" charset="0"/>
              <a:cs typeface="Times New Roman" pitchFamily="18" charset="0"/>
            </a:endParaRPr>
          </a:p>
          <a:p>
            <a:endParaRPr lang="ru-RU" sz="1400" b="1" dirty="0" smtClean="0">
              <a:solidFill>
                <a:schemeClr val="tx1"/>
              </a:solidFill>
              <a:latin typeface="Times New Roman" pitchFamily="18" charset="0"/>
              <a:cs typeface="Times New Roman" pitchFamily="18" charset="0"/>
            </a:endParaRPr>
          </a:p>
          <a:p>
            <a:endParaRPr lang="ru-RU" sz="1600" b="1" dirty="0" smtClean="0">
              <a:solidFill>
                <a:schemeClr val="tx1"/>
              </a:solidFill>
              <a:latin typeface="Times New Roman" pitchFamily="18" charset="0"/>
              <a:cs typeface="Times New Roman" pitchFamily="18" charset="0"/>
            </a:endParaRPr>
          </a:p>
          <a:p>
            <a:endParaRPr lang="ru-RU" sz="1600" b="1" dirty="0" smtClean="0">
              <a:solidFill>
                <a:schemeClr val="tx1"/>
              </a:solidFill>
              <a:latin typeface="Times New Roman" pitchFamily="18" charset="0"/>
              <a:cs typeface="Times New Roman" pitchFamily="18" charset="0"/>
            </a:endParaRPr>
          </a:p>
          <a:p>
            <a:endParaRPr lang="ru-RU" sz="1600" b="1" dirty="0" smtClean="0">
              <a:solidFill>
                <a:schemeClr val="tx1"/>
              </a:solidFill>
              <a:latin typeface="Times New Roman" pitchFamily="18" charset="0"/>
              <a:cs typeface="Times New Roman" pitchFamily="18" charset="0"/>
            </a:endParaRPr>
          </a:p>
          <a:p>
            <a:pPr>
              <a:buNone/>
            </a:pPr>
            <a:endParaRPr lang="ru-RU" sz="1600" b="1" dirty="0" smtClean="0">
              <a:solidFill>
                <a:schemeClr val="tx1"/>
              </a:solidFill>
              <a:latin typeface="Times New Roman" pitchFamily="18" charset="0"/>
              <a:cs typeface="Times New Roman" pitchFamily="18" charset="0"/>
            </a:endParaRPr>
          </a:p>
        </p:txBody>
      </p:sp>
      <p:pic>
        <p:nvPicPr>
          <p:cNvPr id="4" name="Рисунок 3" descr="2706_2003711088.gif"/>
          <p:cNvPicPr>
            <a:picLocks noChangeAspect="1"/>
          </p:cNvPicPr>
          <p:nvPr/>
        </p:nvPicPr>
        <p:blipFill>
          <a:blip r:embed="rId2"/>
          <a:stretch>
            <a:fillRect/>
          </a:stretch>
        </p:blipFill>
        <p:spPr>
          <a:xfrm>
            <a:off x="1142976" y="3214686"/>
            <a:ext cx="6500857" cy="2857520"/>
          </a:xfrm>
          <a:prstGeom prst="rect">
            <a:avLst/>
          </a:prstGeom>
        </p:spPr>
      </p:pic>
    </p:spTree>
    <p:extLst>
      <p:ext uri="{BB962C8B-B14F-4D97-AF65-F5344CB8AC3E}">
        <p14:creationId xmlns:p14="http://schemas.microsoft.com/office/powerpoint/2010/main" val="268972975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285720" y="285728"/>
            <a:ext cx="8686800" cy="6143625"/>
          </a:xfrm>
        </p:spPr>
        <p:txBody>
          <a:bodyPr>
            <a:normAutofit/>
          </a:bodyPr>
          <a:lstStyle/>
          <a:p>
            <a:pPr algn="just"/>
            <a:r>
              <a:rPr lang="ru-RU" sz="1600" b="1" dirty="0" smtClean="0">
                <a:solidFill>
                  <a:schemeClr val="tx1"/>
                </a:solidFill>
                <a:latin typeface="Times New Roman" pitchFamily="18" charset="0"/>
                <a:cs typeface="Times New Roman" pitchFamily="18" charset="0"/>
              </a:rPr>
              <a:t>            При установке промежуточного протеза сменяемый участок балки спиливают и после установки протеза его заклинивают обрезком доски с целью предотвращения опрокидывания. Во избежание прогиба в месте стыка балке придается строительный подъем в 3...5 см на </a:t>
            </a:r>
            <a:r>
              <a:rPr lang="ru-RU" sz="1600" b="1" dirty="0" err="1" smtClean="0">
                <a:solidFill>
                  <a:schemeClr val="tx1"/>
                </a:solidFill>
                <a:latin typeface="Times New Roman" pitchFamily="18" charset="0"/>
                <a:cs typeface="Times New Roman" pitchFamily="18" charset="0"/>
              </a:rPr>
              <a:t>обмятие</a:t>
            </a:r>
            <a:r>
              <a:rPr lang="ru-RU" sz="1600" b="1" dirty="0" smtClean="0">
                <a:solidFill>
                  <a:schemeClr val="tx1"/>
                </a:solidFill>
                <a:latin typeface="Times New Roman" pitchFamily="18" charset="0"/>
                <a:cs typeface="Times New Roman" pitchFamily="18" charset="0"/>
              </a:rPr>
              <a:t> древесины под планками протеза.</a:t>
            </a:r>
          </a:p>
          <a:p>
            <a:pPr algn="just"/>
            <a:r>
              <a:rPr lang="ru-RU" sz="1600" b="1" dirty="0" smtClean="0">
                <a:solidFill>
                  <a:schemeClr val="tx1"/>
                </a:solidFill>
                <a:latin typeface="Times New Roman" pitchFamily="18" charset="0"/>
                <a:cs typeface="Times New Roman" pitchFamily="18" charset="0"/>
              </a:rPr>
              <a:t>	Для обеспечения жесткости перекрытия не допускается установка на одну балку двух промежуточных протезов, а длина балки не должна превышать 8 м. Деревянные протезы состоят из парных боковых брусчатых элементов, соединенных с балкой двумя горизонтальными накладками и вертикально расположенными болтами. Данная конструкция позволяет наращивать балки независимо от масштабов разрушения и величины пролетов балки.</a:t>
            </a:r>
          </a:p>
          <a:p>
            <a:r>
              <a:rPr lang="ru-RU" dirty="0" smtClean="0"/>
              <a:t>  </a:t>
            </a:r>
          </a:p>
          <a:p>
            <a:endParaRPr lang="ru-RU" dirty="0" smtClean="0"/>
          </a:p>
          <a:p>
            <a:endParaRPr lang="ru-RU" dirty="0" smtClean="0"/>
          </a:p>
          <a:p>
            <a:endParaRPr lang="ru-RU" dirty="0" smtClean="0"/>
          </a:p>
          <a:p>
            <a:endParaRPr lang="ru-RU" dirty="0" smtClean="0"/>
          </a:p>
          <a:p>
            <a:endParaRPr lang="ru-RU" sz="1600" b="1" i="1" dirty="0" smtClean="0">
              <a:latin typeface="Times New Roman" pitchFamily="18" charset="0"/>
              <a:cs typeface="Times New Roman" pitchFamily="18" charset="0"/>
            </a:endParaRPr>
          </a:p>
          <a:p>
            <a:pPr algn="ctr"/>
            <a:r>
              <a:rPr lang="ru-RU" sz="1600" b="1" dirty="0" smtClean="0">
                <a:solidFill>
                  <a:schemeClr val="tx1"/>
                </a:solidFill>
                <a:latin typeface="Times New Roman" pitchFamily="18" charset="0"/>
                <a:cs typeface="Times New Roman" pitchFamily="18" charset="0"/>
              </a:rPr>
              <a:t>Рис. 3 - Промежуточный «протез» С. Д. </a:t>
            </a:r>
            <a:r>
              <a:rPr lang="ru-RU" sz="1600" b="1" dirty="0" err="1" smtClean="0">
                <a:solidFill>
                  <a:schemeClr val="tx1"/>
                </a:solidFill>
                <a:latin typeface="Times New Roman" pitchFamily="18" charset="0"/>
                <a:cs typeface="Times New Roman" pitchFamily="18" charset="0"/>
              </a:rPr>
              <a:t>Даидбекова</a:t>
            </a:r>
            <a:endParaRPr lang="ru-RU" sz="1600" dirty="0" smtClean="0">
              <a:solidFill>
                <a:schemeClr val="tx1"/>
              </a:solidFill>
              <a:latin typeface="Times New Roman" pitchFamily="18" charset="0"/>
              <a:cs typeface="Times New Roman" pitchFamily="18" charset="0"/>
            </a:endParaRPr>
          </a:p>
        </p:txBody>
      </p:sp>
      <p:pic>
        <p:nvPicPr>
          <p:cNvPr id="6" name="Рисунок 5" descr="2707_2111149911.gif"/>
          <p:cNvPicPr>
            <a:picLocks noChangeAspect="1"/>
          </p:cNvPicPr>
          <p:nvPr/>
        </p:nvPicPr>
        <p:blipFill>
          <a:blip r:embed="rId2"/>
          <a:stretch>
            <a:fillRect/>
          </a:stretch>
        </p:blipFill>
        <p:spPr>
          <a:xfrm>
            <a:off x="857224" y="3071810"/>
            <a:ext cx="7715304" cy="2857520"/>
          </a:xfrm>
          <a:prstGeom prst="rect">
            <a:avLst/>
          </a:prstGeom>
        </p:spPr>
      </p:pic>
    </p:spTree>
    <p:extLst>
      <p:ext uri="{BB962C8B-B14F-4D97-AF65-F5344CB8AC3E}">
        <p14:creationId xmlns:p14="http://schemas.microsoft.com/office/powerpoint/2010/main" val="4298624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857224" y="5214950"/>
            <a:ext cx="6643734" cy="1214446"/>
          </a:xfrm>
        </p:spPr>
        <p:txBody>
          <a:bodyPr>
            <a:normAutofit fontScale="62500" lnSpcReduction="20000"/>
          </a:bodyPr>
          <a:lstStyle/>
          <a:p>
            <a:r>
              <a:rPr lang="ru-RU" b="1" dirty="0" smtClean="0">
                <a:solidFill>
                  <a:schemeClr val="tx1"/>
                </a:solidFill>
                <a:latin typeface="Times New Roman" pitchFamily="18" charset="0"/>
                <a:cs typeface="Times New Roman" pitchFamily="18" charset="0"/>
              </a:rPr>
              <a:t>Рис. 1. Способы ремонта балки с загнившим концом:</a:t>
            </a:r>
            <a:br>
              <a:rPr lang="ru-RU" b="1" dirty="0" smtClean="0">
                <a:solidFill>
                  <a:schemeClr val="tx1"/>
                </a:solidFill>
                <a:latin typeface="Times New Roman" pitchFamily="18" charset="0"/>
                <a:cs typeface="Times New Roman" pitchFamily="18" charset="0"/>
              </a:rPr>
            </a:br>
            <a:r>
              <a:rPr lang="ru-RU" b="1" dirty="0" smtClean="0">
                <a:solidFill>
                  <a:schemeClr val="tx1"/>
                </a:solidFill>
                <a:latin typeface="Times New Roman" pitchFamily="18" charset="0"/>
                <a:cs typeface="Times New Roman" pitchFamily="18" charset="0"/>
              </a:rPr>
              <a:t/>
            </a:r>
            <a:br>
              <a:rPr lang="ru-RU" b="1" dirty="0" smtClean="0">
                <a:solidFill>
                  <a:schemeClr val="tx1"/>
                </a:solidFill>
                <a:latin typeface="Times New Roman" pitchFamily="18" charset="0"/>
                <a:cs typeface="Times New Roman" pitchFamily="18" charset="0"/>
              </a:rPr>
            </a:br>
            <a:r>
              <a:rPr lang="ru-RU" b="1" dirty="0" smtClean="0">
                <a:solidFill>
                  <a:schemeClr val="tx1"/>
                </a:solidFill>
                <a:latin typeface="Times New Roman" pitchFamily="18" charset="0"/>
                <a:cs typeface="Times New Roman" pitchFamily="18" charset="0"/>
              </a:rPr>
              <a:t>а - деревянным протезом; б - металлическим протезом; 1 - балка; 2 - дощатые накладки; </a:t>
            </a:r>
            <a:br>
              <a:rPr lang="ru-RU" b="1" dirty="0" smtClean="0">
                <a:solidFill>
                  <a:schemeClr val="tx1"/>
                </a:solidFill>
                <a:latin typeface="Times New Roman" pitchFamily="18" charset="0"/>
                <a:cs typeface="Times New Roman" pitchFamily="18" charset="0"/>
              </a:rPr>
            </a:br>
            <a:r>
              <a:rPr lang="ru-RU" b="1" dirty="0" smtClean="0">
                <a:solidFill>
                  <a:schemeClr val="tx1"/>
                </a:solidFill>
                <a:latin typeface="Times New Roman" pitchFamily="18" charset="0"/>
                <a:cs typeface="Times New Roman" pitchFamily="18" charset="0"/>
              </a:rPr>
              <a:t>3 - гвозди; 4 - временная подпорка; 5 - швеллер; 6 - болты</a:t>
            </a:r>
            <a:r>
              <a:rPr lang="ru-RU" dirty="0" smtClean="0"/>
              <a:t/>
            </a:r>
            <a:br>
              <a:rPr lang="ru-RU" dirty="0" smtClean="0"/>
            </a:br>
            <a:endParaRPr lang="ru-RU" dirty="0"/>
          </a:p>
        </p:txBody>
      </p:sp>
      <p:pic>
        <p:nvPicPr>
          <p:cNvPr id="4098" name="Picture 2" descr="http://www.kodeks-luks.ru/87441?SetPict.gif&amp;nd=1101200518&amp;nh=0&amp;pictid=010000000300&amp;abs=&amp;crc="/>
          <p:cNvPicPr>
            <a:picLocks noChangeAspect="1" noChangeArrowheads="1"/>
          </p:cNvPicPr>
          <p:nvPr/>
        </p:nvPicPr>
        <p:blipFill>
          <a:blip r:embed="rId2"/>
          <a:srcRect/>
          <a:stretch>
            <a:fillRect/>
          </a:stretch>
        </p:blipFill>
        <p:spPr bwMode="auto">
          <a:xfrm>
            <a:off x="500034" y="428604"/>
            <a:ext cx="8286808" cy="4500594"/>
          </a:xfrm>
          <a:prstGeom prst="rect">
            <a:avLst/>
          </a:prstGeom>
          <a:noFill/>
        </p:spPr>
      </p:pic>
    </p:spTree>
    <p:extLst>
      <p:ext uri="{BB962C8B-B14F-4D97-AF65-F5344CB8AC3E}">
        <p14:creationId xmlns:p14="http://schemas.microsoft.com/office/powerpoint/2010/main" val="2858514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4" descr="Без имени-1копирование"/>
          <p:cNvPicPr>
            <a:picLocks noChangeAspect="1" noChangeArrowheads="1"/>
          </p:cNvPicPr>
          <p:nvPr/>
        </p:nvPicPr>
        <p:blipFill>
          <a:blip r:embed="rId2"/>
          <a:srcRect/>
          <a:stretch>
            <a:fillRect/>
          </a:stretch>
        </p:blipFill>
        <p:spPr bwMode="auto">
          <a:xfrm>
            <a:off x="665163" y="92075"/>
            <a:ext cx="4889500" cy="3163888"/>
          </a:xfrm>
          <a:prstGeom prst="rect">
            <a:avLst/>
          </a:prstGeom>
          <a:noFill/>
          <a:ln w="38100" cmpd="dbl">
            <a:solidFill>
              <a:schemeClr val="tx1"/>
            </a:solidFill>
            <a:miter lim="800000"/>
            <a:headEnd/>
            <a:tailEnd/>
          </a:ln>
        </p:spPr>
      </p:pic>
      <p:pic>
        <p:nvPicPr>
          <p:cNvPr id="8195" name="Picture 5" descr="Без имени-2копирование"/>
          <p:cNvPicPr>
            <a:picLocks noChangeAspect="1" noChangeArrowheads="1"/>
          </p:cNvPicPr>
          <p:nvPr/>
        </p:nvPicPr>
        <p:blipFill>
          <a:blip r:embed="rId3"/>
          <a:srcRect/>
          <a:stretch>
            <a:fillRect/>
          </a:stretch>
        </p:blipFill>
        <p:spPr bwMode="auto">
          <a:xfrm>
            <a:off x="657225" y="3382963"/>
            <a:ext cx="4938713" cy="3446462"/>
          </a:xfrm>
          <a:prstGeom prst="rect">
            <a:avLst/>
          </a:prstGeom>
          <a:noFill/>
          <a:ln w="38100" cmpd="dbl">
            <a:solidFill>
              <a:schemeClr val="tx1"/>
            </a:solidFill>
            <a:miter lim="800000"/>
            <a:headEnd/>
            <a:tailEnd/>
          </a:ln>
        </p:spPr>
      </p:pic>
      <p:sp>
        <p:nvSpPr>
          <p:cNvPr id="8196" name="Text Box 6"/>
          <p:cNvSpPr txBox="1">
            <a:spLocks noChangeArrowheads="1"/>
          </p:cNvSpPr>
          <p:nvPr/>
        </p:nvSpPr>
        <p:spPr bwMode="auto">
          <a:xfrm>
            <a:off x="5715000" y="285729"/>
            <a:ext cx="3327400" cy="4616648"/>
          </a:xfrm>
          <a:prstGeom prst="rect">
            <a:avLst/>
          </a:prstGeom>
          <a:solidFill>
            <a:srgbClr val="FFFFF7"/>
          </a:solidFill>
          <a:ln w="9525">
            <a:solidFill>
              <a:schemeClr val="tx1"/>
            </a:solidFill>
            <a:miter lim="800000"/>
            <a:headEnd/>
            <a:tailEnd/>
          </a:ln>
        </p:spPr>
        <p:txBody>
          <a:bodyPr wrap="square">
            <a:spAutoFit/>
          </a:bodyPr>
          <a:lstStyle/>
          <a:p>
            <a:pPr algn="just"/>
            <a:r>
              <a:rPr lang="ru-RU" sz="1400" b="1" dirty="0" smtClean="0">
                <a:latin typeface="Times New Roman" pitchFamily="18" charset="0"/>
                <a:cs typeface="Times New Roman" pitchFamily="18" charset="0"/>
              </a:rPr>
              <a:t>Для установки протеза необходимо иметь запас в глубине опорного гнезда 12—14 см. Дефектная часть балки освобождается от элементов перекрытия (подшивки черного пола, смазки и чистого настила), и под конец здорового участка заводятся опорные стойки и прогоны. Сменяемый участок балки спиливается, и на его месте устанавливается промежуточный протез. Последний заклинивается обрезком доски толщиной 4—5 мм, его верхняя опора временно прикрепляется к балке гвоздем для предотвращения опрокидывания при установке. Снизу заводится новый, предварительно </a:t>
            </a:r>
            <a:r>
              <a:rPr lang="ru-RU" sz="1400" b="1" dirty="0" err="1" smtClean="0">
                <a:latin typeface="Times New Roman" pitchFamily="18" charset="0"/>
                <a:cs typeface="Times New Roman" pitchFamily="18" charset="0"/>
              </a:rPr>
              <a:t>антисепти</a:t>
            </a:r>
            <a:r>
              <a:rPr lang="ru-RU" sz="1400" b="1" dirty="0" smtClean="0">
                <a:latin typeface="Times New Roman" pitchFamily="18" charset="0"/>
                <a:cs typeface="Times New Roman" pitchFamily="18" charset="0"/>
              </a:rPr>
              <a:t>- </a:t>
            </a:r>
            <a:r>
              <a:rPr lang="ru-RU" sz="1400" b="1" dirty="0" err="1" smtClean="0">
                <a:latin typeface="Times New Roman" pitchFamily="18" charset="0"/>
                <a:cs typeface="Times New Roman" pitchFamily="18" charset="0"/>
              </a:rPr>
              <a:t>рованный</a:t>
            </a:r>
            <a:r>
              <a:rPr lang="ru-RU" sz="1400" b="1" dirty="0" smtClean="0">
                <a:latin typeface="Times New Roman" pitchFamily="18" charset="0"/>
                <a:cs typeface="Times New Roman" pitchFamily="18" charset="0"/>
              </a:rPr>
              <a:t> обрезок балки, который укладывается с </a:t>
            </a:r>
            <a:r>
              <a:rPr lang="ru-RU" sz="1400" b="1" dirty="0" err="1" smtClean="0">
                <a:latin typeface="Times New Roman" pitchFamily="18" charset="0"/>
                <a:cs typeface="Times New Roman" pitchFamily="18" charset="0"/>
              </a:rPr>
              <a:t>заклинкой</a:t>
            </a:r>
            <a:r>
              <a:rPr lang="ru-RU" sz="1400" b="1" dirty="0" smtClean="0">
                <a:latin typeface="Times New Roman" pitchFamily="18" charset="0"/>
                <a:cs typeface="Times New Roman" pitchFamily="18" charset="0"/>
              </a:rPr>
              <a:t> на нижнюю опорную планку протеза.</a:t>
            </a:r>
            <a:endParaRPr lang="ru-RU" sz="1400" b="1" dirty="0">
              <a:latin typeface="Times New Roman" pitchFamily="18" charset="0"/>
              <a:cs typeface="Times New Roman" pitchFamily="18" charset="0"/>
            </a:endParaRPr>
          </a:p>
        </p:txBody>
      </p:sp>
      <p:sp>
        <p:nvSpPr>
          <p:cNvPr id="8197" name="Text Box 7"/>
          <p:cNvSpPr txBox="1">
            <a:spLocks noChangeArrowheads="1"/>
          </p:cNvSpPr>
          <p:nvPr/>
        </p:nvSpPr>
        <p:spPr bwMode="auto">
          <a:xfrm>
            <a:off x="5780087" y="4929198"/>
            <a:ext cx="3363913" cy="925512"/>
          </a:xfrm>
          <a:prstGeom prst="rect">
            <a:avLst/>
          </a:prstGeom>
          <a:solidFill>
            <a:srgbClr val="FFFFF7"/>
          </a:solidFill>
          <a:ln w="9525">
            <a:solidFill>
              <a:schemeClr val="tx1"/>
            </a:solidFill>
            <a:miter lim="800000"/>
            <a:headEnd/>
            <a:tailEnd/>
          </a:ln>
        </p:spPr>
        <p:txBody>
          <a:bodyPr>
            <a:spAutoFit/>
          </a:bodyPr>
          <a:lstStyle/>
          <a:p>
            <a:pPr algn="ctr"/>
            <a:r>
              <a:rPr lang="ru-RU" dirty="0" smtClean="0">
                <a:latin typeface="Times New Roman" pitchFamily="18" charset="0"/>
                <a:cs typeface="Times New Roman" pitchFamily="18" charset="0"/>
              </a:rPr>
              <a:t>Рис. 4 </a:t>
            </a:r>
            <a:endParaRPr lang="ru-RU" dirty="0">
              <a:latin typeface="Times New Roman" pitchFamily="18" charset="0"/>
              <a:cs typeface="Times New Roman" pitchFamily="18" charset="0"/>
            </a:endParaRPr>
          </a:p>
          <a:p>
            <a:pPr algn="ctr"/>
            <a:r>
              <a:rPr lang="ru-RU" dirty="0">
                <a:solidFill>
                  <a:srgbClr val="FF0000"/>
                </a:solidFill>
                <a:latin typeface="Times New Roman" pitchFamily="18" charset="0"/>
                <a:cs typeface="Times New Roman" pitchFamily="18" charset="0"/>
              </a:rPr>
              <a:t>Схема установки протезов</a:t>
            </a:r>
          </a:p>
          <a:p>
            <a:pPr algn="ctr"/>
            <a:endParaRPr lang="ru-RU" dirty="0">
              <a:solidFill>
                <a:schemeClr val="accent2"/>
              </a:solidFill>
            </a:endParaRPr>
          </a:p>
        </p:txBody>
      </p:sp>
      <p:sp>
        <p:nvSpPr>
          <p:cNvPr id="8198" name="Text Box 8"/>
          <p:cNvSpPr txBox="1">
            <a:spLocks noChangeArrowheads="1"/>
          </p:cNvSpPr>
          <p:nvPr/>
        </p:nvSpPr>
        <p:spPr bwMode="auto">
          <a:xfrm>
            <a:off x="5724525" y="5780782"/>
            <a:ext cx="3419475" cy="1077218"/>
          </a:xfrm>
          <a:prstGeom prst="rect">
            <a:avLst/>
          </a:prstGeom>
          <a:solidFill>
            <a:srgbClr val="FFFFF7"/>
          </a:solidFill>
          <a:ln w="9525">
            <a:solidFill>
              <a:schemeClr val="tx1"/>
            </a:solidFill>
            <a:miter lim="800000"/>
            <a:headEnd/>
            <a:tailEnd/>
          </a:ln>
        </p:spPr>
        <p:txBody>
          <a:bodyPr>
            <a:spAutoFit/>
          </a:bodyPr>
          <a:lstStyle/>
          <a:p>
            <a:pPr algn="just"/>
            <a:r>
              <a:rPr lang="ru-RU" sz="1600" dirty="0" smtClean="0">
                <a:latin typeface="Times New Roman" pitchFamily="18" charset="0"/>
              </a:rPr>
              <a:t>а — концевой протез;</a:t>
            </a:r>
          </a:p>
          <a:p>
            <a:pPr algn="just"/>
            <a:r>
              <a:rPr lang="ru-RU" sz="1600" dirty="0" smtClean="0">
                <a:latin typeface="Times New Roman" pitchFamily="18" charset="0"/>
              </a:rPr>
              <a:t>б </a:t>
            </a:r>
            <a:r>
              <a:rPr lang="ru-RU" sz="1600" dirty="0">
                <a:latin typeface="Times New Roman" pitchFamily="18" charset="0"/>
              </a:rPr>
              <a:t>- промежуточный протез.</a:t>
            </a:r>
          </a:p>
          <a:p>
            <a:pPr algn="just"/>
            <a:r>
              <a:rPr lang="ru-RU" sz="1600" i="1" dirty="0">
                <a:latin typeface="Times New Roman" pitchFamily="18" charset="0"/>
              </a:rPr>
              <a:t>1</a:t>
            </a:r>
            <a:r>
              <a:rPr lang="ru-RU" sz="1600" dirty="0">
                <a:latin typeface="Times New Roman" pitchFamily="18" charset="0"/>
              </a:rPr>
              <a:t>. </a:t>
            </a:r>
            <a:r>
              <a:rPr lang="ru-RU" sz="1600" i="1" dirty="0">
                <a:latin typeface="Times New Roman" pitchFamily="18" charset="0"/>
              </a:rPr>
              <a:t>2. 3—</a:t>
            </a:r>
            <a:r>
              <a:rPr lang="ru-RU" sz="1600" dirty="0">
                <a:latin typeface="Times New Roman" pitchFamily="18" charset="0"/>
              </a:rPr>
              <a:t> последовательность операций</a:t>
            </a:r>
            <a:endParaRPr lang="ru-RU" sz="1600" b="0" dirty="0">
              <a:latin typeface="Times New Roman" pitchFamily="18" charset="0"/>
            </a:endParaRPr>
          </a:p>
        </p:txBody>
      </p:sp>
    </p:spTree>
    <p:extLst>
      <p:ext uri="{BB962C8B-B14F-4D97-AF65-F5344CB8AC3E}">
        <p14:creationId xmlns:p14="http://schemas.microsoft.com/office/powerpoint/2010/main" val="254680840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Содержимое 5"/>
          <p:cNvSpPr>
            <a:spLocks noGrp="1"/>
          </p:cNvSpPr>
          <p:nvPr>
            <p:ph idx="4294967295"/>
          </p:nvPr>
        </p:nvSpPr>
        <p:spPr>
          <a:xfrm>
            <a:off x="285720" y="642918"/>
            <a:ext cx="8858280" cy="5811837"/>
          </a:xfrm>
        </p:spPr>
        <p:txBody>
          <a:bodyPr>
            <a:normAutofit fontScale="47500" lnSpcReduction="20000"/>
          </a:bodyPr>
          <a:lstStyle/>
          <a:p>
            <a:pPr algn="just">
              <a:buNone/>
            </a:pPr>
            <a:endParaRPr lang="ru-RU" sz="3400" b="1" dirty="0" smtClean="0">
              <a:solidFill>
                <a:schemeClr val="tx1"/>
              </a:solidFill>
              <a:latin typeface="Times New Roman" pitchFamily="18" charset="0"/>
              <a:cs typeface="Times New Roman" pitchFamily="18" charset="0"/>
            </a:endParaRPr>
          </a:p>
          <a:p>
            <a:pPr algn="just"/>
            <a:r>
              <a:rPr lang="ru-RU" sz="3400" b="1" dirty="0" smtClean="0">
                <a:solidFill>
                  <a:schemeClr val="tx1"/>
                </a:solidFill>
                <a:latin typeface="Times New Roman" pitchFamily="18" charset="0"/>
                <a:cs typeface="Times New Roman" pitchFamily="18" charset="0"/>
              </a:rPr>
              <a:t>       При полной замене отдельных сгнивших балок выполняют следующие работы: </a:t>
            </a:r>
          </a:p>
          <a:p>
            <a:pPr algn="just"/>
            <a:r>
              <a:rPr lang="ru-RU" sz="3400" b="1" dirty="0" smtClean="0">
                <a:solidFill>
                  <a:schemeClr val="tx1"/>
                </a:solidFill>
                <a:latin typeface="Times New Roman" pitchFamily="18" charset="0"/>
                <a:cs typeface="Times New Roman" pitchFamily="18" charset="0"/>
              </a:rPr>
              <a:t>-сгнившую балку выпиливают и удаляют по частям, чтобы сохранить возможно большую часть перекрытия; эту работу обычно выполняют с дощатых настилов, переброшенных через соседние здоровые балки; </a:t>
            </a:r>
          </a:p>
          <a:p>
            <a:pPr algn="just"/>
            <a:r>
              <a:rPr lang="ru-RU" sz="3400" b="1" dirty="0" smtClean="0">
                <a:solidFill>
                  <a:schemeClr val="tx1"/>
                </a:solidFill>
                <a:latin typeface="Times New Roman" pitchFamily="18" charset="0"/>
                <a:cs typeface="Times New Roman" pitchFamily="18" charset="0"/>
              </a:rPr>
              <a:t>-углубляют гнездо во внутренней несущей стене здания на двойную длину заделки (при тонких стенах пробивают сквозное отверстие), при этом верхнюю поверхность гнезда делают наклонной для удобства заведения конца новой балки. Глубину заделки балок определяют из условий прочности кладки на сжатие. </a:t>
            </a:r>
          </a:p>
          <a:p>
            <a:pPr algn="just"/>
            <a:r>
              <a:rPr lang="ru-RU" sz="3400" b="1" dirty="0" smtClean="0">
                <a:solidFill>
                  <a:schemeClr val="tx1"/>
                </a:solidFill>
                <a:latin typeface="Times New Roman" pitchFamily="18" charset="0"/>
                <a:cs typeface="Times New Roman" pitchFamily="18" charset="0"/>
              </a:rPr>
              <a:t>	Между торцом балки и кладкой гнезда должен быть оставлен зазор в 4...5 см для того, чтобы оградить торец от холодной кирпичной кладки и обеспечить возможность проветривания древесины. </a:t>
            </a:r>
          </a:p>
          <a:p>
            <a:pPr algn="just"/>
            <a:r>
              <a:rPr lang="ru-RU" sz="3400" b="1" dirty="0" smtClean="0">
                <a:solidFill>
                  <a:schemeClr val="tx1"/>
                </a:solidFill>
                <a:latin typeface="Times New Roman" pitchFamily="18" charset="0"/>
                <a:cs typeface="Times New Roman" pitchFamily="18" charset="0"/>
              </a:rPr>
              <a:t>	Новую </a:t>
            </a:r>
            <a:r>
              <a:rPr lang="ru-RU" sz="3400" b="1" dirty="0" err="1" smtClean="0">
                <a:solidFill>
                  <a:schemeClr val="tx1"/>
                </a:solidFill>
                <a:latin typeface="Times New Roman" pitchFamily="18" charset="0"/>
                <a:cs typeface="Times New Roman" pitchFamily="18" charset="0"/>
              </a:rPr>
              <a:t>антисептированную</a:t>
            </a:r>
            <a:r>
              <a:rPr lang="ru-RU" sz="3400" b="1" dirty="0" smtClean="0">
                <a:solidFill>
                  <a:schemeClr val="tx1"/>
                </a:solidFill>
                <a:latin typeface="Times New Roman" pitchFamily="18" charset="0"/>
                <a:cs typeface="Times New Roman" pitchFamily="18" charset="0"/>
              </a:rPr>
              <a:t> балку с прибитыми к ней черепными брусками укладывают сверху, чтобы сохранить возможно большую часть здоровой подшивки, которую также надо </a:t>
            </a:r>
            <a:r>
              <a:rPr lang="ru-RU" sz="3400" b="1" dirty="0" err="1" smtClean="0">
                <a:solidFill>
                  <a:schemeClr val="tx1"/>
                </a:solidFill>
                <a:latin typeface="Times New Roman" pitchFamily="18" charset="0"/>
                <a:cs typeface="Times New Roman" pitchFamily="18" charset="0"/>
              </a:rPr>
              <a:t>антисептировать</a:t>
            </a:r>
            <a:r>
              <a:rPr lang="ru-RU" sz="3400" b="1" dirty="0" smtClean="0">
                <a:solidFill>
                  <a:schemeClr val="tx1"/>
                </a:solidFill>
                <a:latin typeface="Times New Roman" pitchFamily="18" charset="0"/>
                <a:cs typeface="Times New Roman" pitchFamily="18" charset="0"/>
              </a:rPr>
              <a:t>. </a:t>
            </a:r>
          </a:p>
          <a:p>
            <a:pPr algn="just"/>
            <a:r>
              <a:rPr lang="ru-RU" sz="3400" b="1" dirty="0" smtClean="0">
                <a:solidFill>
                  <a:schemeClr val="tx1"/>
                </a:solidFill>
                <a:latin typeface="Times New Roman" pitchFamily="18" charset="0"/>
                <a:cs typeface="Times New Roman" pitchFamily="18" charset="0"/>
              </a:rPr>
              <a:t>	После заделки концов балки в гнезда стен сохранившуюся подшивку с участками штукатурки прибивают к нижней кромке балки снизу, а подгнившую подшивку заменяют новой, обязательно </a:t>
            </a:r>
            <a:r>
              <a:rPr lang="ru-RU" sz="3400" b="1" dirty="0" err="1" smtClean="0">
                <a:solidFill>
                  <a:schemeClr val="tx1"/>
                </a:solidFill>
                <a:latin typeface="Times New Roman" pitchFamily="18" charset="0"/>
                <a:cs typeface="Times New Roman" pitchFamily="18" charset="0"/>
              </a:rPr>
              <a:t>антисептированной</a:t>
            </a:r>
            <a:r>
              <a:rPr lang="ru-RU" sz="3400" b="1" dirty="0" smtClean="0">
                <a:solidFill>
                  <a:schemeClr val="tx1"/>
                </a:solidFill>
                <a:latin typeface="Times New Roman" pitchFamily="18" charset="0"/>
                <a:cs typeface="Times New Roman" pitchFamily="18" charset="0"/>
              </a:rPr>
              <a:t>. </a:t>
            </a:r>
          </a:p>
          <a:p>
            <a:pPr algn="just"/>
            <a:r>
              <a:rPr lang="ru-RU" sz="3400" b="1" dirty="0" smtClean="0">
                <a:solidFill>
                  <a:schemeClr val="tx1"/>
                </a:solidFill>
                <a:latin typeface="Times New Roman" pitchFamily="18" charset="0"/>
                <a:cs typeface="Times New Roman" pitchFamily="18" charset="0"/>
              </a:rPr>
              <a:t>             Для крепления элементов деревянных перекрытий применяются металлические детали (болты, нагели, скобы, хомуты), которые должны быть защищены от коррозии масляной краской или другим антикоррозионным покрытием.</a:t>
            </a:r>
            <a:endParaRPr lang="ru-RU" b="1" dirty="0" smtClean="0">
              <a:solidFill>
                <a:schemeClr val="tx1"/>
              </a:solidFill>
              <a:latin typeface="Times New Roman" pitchFamily="18" charset="0"/>
              <a:cs typeface="Times New Roman" pitchFamily="18" charset="0"/>
            </a:endParaRPr>
          </a:p>
          <a:p>
            <a:r>
              <a:rPr lang="ru-RU" b="1" dirty="0" smtClean="0">
                <a:solidFill>
                  <a:schemeClr val="tx1"/>
                </a:solidFill>
                <a:latin typeface="Times New Roman" pitchFamily="18" charset="0"/>
                <a:cs typeface="Times New Roman" pitchFamily="18" charset="0"/>
              </a:rPr>
              <a:t>                </a:t>
            </a:r>
            <a:r>
              <a:rPr lang="ru-RU" sz="3400" b="1" dirty="0" smtClean="0">
                <a:solidFill>
                  <a:schemeClr val="tx1"/>
                </a:solidFill>
                <a:latin typeface="Times New Roman" pitchFamily="18" charset="0"/>
                <a:cs typeface="Times New Roman" pitchFamily="18" charset="0"/>
              </a:rPr>
              <a:t>При замене деревянных перекрытий на более долговечные железобетонные производят разборку старого перекрытия. </a:t>
            </a:r>
            <a:endParaRPr lang="ru-RU" b="1"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153556469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Волна">
  <a:themeElements>
    <a:clrScheme name="Модульная">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Волна">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олна">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Elemental</Template>
  <TotalTime>165</TotalTime>
  <Words>1707</Words>
  <Application>Microsoft Office PowerPoint</Application>
  <PresentationFormat>Экран (4:3)</PresentationFormat>
  <Paragraphs>152</Paragraphs>
  <Slides>33</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33</vt:i4>
      </vt:variant>
    </vt:vector>
  </HeadingPairs>
  <TitlesOfParts>
    <vt:vector size="39" baseType="lpstr">
      <vt:lpstr>Arial</vt:lpstr>
      <vt:lpstr>Candara</vt:lpstr>
      <vt:lpstr>Symbol</vt:lpstr>
      <vt:lpstr>Times New Roman</vt:lpstr>
      <vt:lpstr>Wingdings 2</vt:lpstr>
      <vt:lpstr>Волна</vt:lpstr>
      <vt:lpstr>Ремонт кровель </vt:lpstr>
      <vt:lpstr>Введение</vt:lpstr>
      <vt:lpstr>Презентация PowerPoint</vt:lpstr>
      <vt:lpstr>Презентация PowerPoint</vt:lpstr>
      <vt:lpstr>РЕМОНТ КРОВЛИ ИЗ СТАЛЬНЫХ ЛИСТОВ </vt:lpstr>
      <vt:lpstr>Презентация PowerPoint</vt:lpstr>
      <vt:lpstr>Презентация PowerPoint</vt:lpstr>
      <vt:lpstr>Презентация PowerPoint</vt:lpstr>
      <vt:lpstr>РЕМОНТ ЧЕРЕПИЧНОЙ КРОВЛИ </vt:lpstr>
      <vt:lpstr>Презентация PowerPoint</vt:lpstr>
      <vt:lpstr>Презентация PowerPoint</vt:lpstr>
      <vt:lpstr>Презентация PowerPoint</vt:lpstr>
      <vt:lpstr>Презентация PowerPoint</vt:lpstr>
      <vt:lpstr>Презентация PowerPoint</vt:lpstr>
      <vt:lpstr>Усиление и ремонт существующих стропильных конструкций</vt:lpstr>
      <vt:lpstr>1. Усиление стропильных ног подмогой</vt:lpstr>
      <vt:lpstr>2. Усиление опорного узла путем увеличения ширины стропила</vt:lpstr>
      <vt:lpstr>3. Усиление стропил устройством дощато-гвоздевой фермы</vt:lpstr>
      <vt:lpstr>4. Усиление низа стропильной ноги установкой дополнительных подкосов</vt:lpstr>
      <vt:lpstr>Презентация PowerPoint</vt:lpstr>
      <vt:lpstr>Презентация PowerPoint</vt:lpstr>
      <vt:lpstr>5. Ремонт узла опирания стропил на мауэрлат накладками и протезами</vt:lpstr>
      <vt:lpstr>6. Ремонт узла опирания стропил при повреждении мауэрлата</vt:lpstr>
      <vt:lpstr>7. Устройство нормального процесса воздухообмена в чердачной крыше</vt:lpstr>
      <vt:lpstr>Основные принципы производства ремонта  </vt:lpstr>
      <vt:lpstr>РЕМОНТ ДЕРЕВЯННЫХ ПЕРЕКРЫТИЙ</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Усиление и ремонт существующих стропильных конструкций</dc:title>
  <dc:creator>Натусик</dc:creator>
  <cp:lastModifiedBy>RePack by Diakov</cp:lastModifiedBy>
  <cp:revision>28</cp:revision>
  <dcterms:created xsi:type="dcterms:W3CDTF">2013-03-06T16:31:54Z</dcterms:created>
  <dcterms:modified xsi:type="dcterms:W3CDTF">2025-09-10T10:49:01Z</dcterms:modified>
</cp:coreProperties>
</file>